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wmf" ContentType="image/x-w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  <p:sldMasterId id="2147483660" r:id="rId2"/>
  </p:sldMasterIdLst>
  <p:notesMasterIdLst>
    <p:notesMasterId r:id="rId30"/>
  </p:notesMasterIdLst>
  <p:handoutMasterIdLst>
    <p:handoutMasterId r:id="rId31"/>
  </p:handoutMasterIdLst>
  <p:sldIdLst>
    <p:sldId id="258" r:id="rId3"/>
    <p:sldId id="260" r:id="rId4"/>
    <p:sldId id="261" r:id="rId5"/>
    <p:sldId id="262" r:id="rId6"/>
    <p:sldId id="263" r:id="rId7"/>
    <p:sldId id="264" r:id="rId8"/>
    <p:sldId id="266" r:id="rId9"/>
    <p:sldId id="267" r:id="rId10"/>
    <p:sldId id="286" r:id="rId11"/>
    <p:sldId id="269" r:id="rId12"/>
    <p:sldId id="270" r:id="rId13"/>
    <p:sldId id="276" r:id="rId14"/>
    <p:sldId id="279" r:id="rId15"/>
    <p:sldId id="271" r:id="rId16"/>
    <p:sldId id="272" r:id="rId17"/>
    <p:sldId id="273" r:id="rId18"/>
    <p:sldId id="274" r:id="rId19"/>
    <p:sldId id="275" r:id="rId20"/>
    <p:sldId id="293" r:id="rId21"/>
    <p:sldId id="283" r:id="rId22"/>
    <p:sldId id="284" r:id="rId23"/>
    <p:sldId id="285" r:id="rId24"/>
    <p:sldId id="289" r:id="rId25"/>
    <p:sldId id="295" r:id="rId26"/>
    <p:sldId id="292" r:id="rId27"/>
    <p:sldId id="290" r:id="rId28"/>
    <p:sldId id="294" r:id="rId2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DBEE7"/>
    <a:srgbClr val="7DA9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84" autoAdjust="0"/>
    <p:restoredTop sz="75652" autoAdjust="0"/>
  </p:normalViewPr>
  <p:slideViewPr>
    <p:cSldViewPr>
      <p:cViewPr varScale="1">
        <p:scale>
          <a:sx n="83" d="100"/>
          <a:sy n="83" d="100"/>
        </p:scale>
        <p:origin x="-2368" y="-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101" d="100"/>
          <a:sy n="101" d="100"/>
        </p:scale>
        <p:origin x="-2616" y="-9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notesMaster" Target="notesMasters/notesMaster1.xml"/><Relationship Id="rId31" Type="http://schemas.openxmlformats.org/officeDocument/2006/relationships/handoutMaster" Target="handoutMasters/handoutMaster1.xml"/><Relationship Id="rId32" Type="http://schemas.openxmlformats.org/officeDocument/2006/relationships/printerSettings" Target="printerSettings/printerSettings1.bin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presProps" Target="presProps.xml"/><Relationship Id="rId34" Type="http://schemas.openxmlformats.org/officeDocument/2006/relationships/viewProps" Target="viewProps.xml"/><Relationship Id="rId35" Type="http://schemas.openxmlformats.org/officeDocument/2006/relationships/theme" Target="theme/theme1.xml"/><Relationship Id="rId36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BAD3B9-CF90-4638-A87B-F1F739FB7DFD}" type="datetimeFigureOut">
              <a:rPr lang="en-US" smtClean="0"/>
              <a:pPr/>
              <a:t>5/14/14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2545BC-317F-4161-938B-7D36A17EC34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5929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EF7E27-DD55-49D9-943B-4056DEC7F6AA}" type="datetimeFigureOut">
              <a:rPr lang="en-US" smtClean="0"/>
              <a:pPr/>
              <a:t>5/14/14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404003-84C1-4DBB-903C-42874ED0F11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9306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/>
              <a:t>- identify discrete objects on a plane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/>
              <a:t>- filter out “known” objects (robot, environment)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/>
              <a:t>- monitor environment for changes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/>
              <a:t>- compare against DB to classify objects</a:t>
            </a:r>
          </a:p>
          <a:p>
            <a:r>
              <a:rPr lang="en-US" dirty="0" smtClean="0"/>
              <a:t>- build a 2D map on-the-fly from sensor data</a:t>
            </a:r>
          </a:p>
          <a:p>
            <a:r>
              <a:rPr lang="en-US" dirty="0" smtClean="0"/>
              <a:t>- track position in known map using sensor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404003-84C1-4DBB-903C-42874ED0F110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404003-84C1-4DBB-903C-42874ED0F110}" type="slidenum">
              <a:rPr lang="en-US" smtClean="0"/>
              <a:pPr/>
              <a:t>14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0"/>
            <a:ext cx="6705600" cy="6858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34073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May 2014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Managed by: Southwest Research Institute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35742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May 2014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Managed by: Southwest Research Institute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0700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Managed by: Southwest Research Institute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10400" y="64008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CFB120-98BB-43C7-AE88-1FF6043327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492875"/>
            <a:ext cx="1752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/>
              <a:t>May 2014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82194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May 2014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Managed by: Southwest Research Institute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9073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0"/>
            <a:ext cx="6705600" cy="6858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May 2014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Managed by: Southwest Research Institute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3950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0"/>
            <a:ext cx="6705600" cy="6858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May 2014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Managed by: Southwest Research Institute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4217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0"/>
            <a:ext cx="6705600" cy="6858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May 2014</a:t>
            </a:r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Managed by: Southwest Research Institute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84434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May 2014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Managed by: Southwest Research Institute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08927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May 2014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Managed by: Southwest Research Institute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36613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May 2014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Managed by: Southwest Research Institute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4554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0"/>
            <a:ext cx="6705600" cy="6858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34073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May 2014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Managed by: Southwest Research Institute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5911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theme" Target="../theme/theme1.xml"/><Relationship Id="rId12" Type="http://schemas.openxmlformats.org/officeDocument/2006/relationships/image" Target="../media/image1.w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theme" Target="../theme/theme2.xml"/><Relationship Id="rId3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ROS_industrial_PPTx4.wmf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56338" y="159495"/>
            <a:ext cx="8720015" cy="667512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248400"/>
            <a:ext cx="1752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/>
              <a:t>May 2014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/>
              <a:t>Managed by: Southwest Research Institute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10400" y="64008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CFB120-98BB-43C7-AE88-1FF6043327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1289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</p:sldLayoutIdLst>
  <p:timing>
    <p:tnLst>
      <p:par>
        <p:cTn xmlns:p14="http://schemas.microsoft.com/office/powerpoint/2010/main" id="1" dur="indefinite" restart="never" nodeType="tmRoot"/>
      </p:par>
    </p:tnLst>
  </p:timing>
  <p:hf hdr="0"/>
  <p:txStyles>
    <p:titleStyle>
      <a:lvl1pPr algn="ctr" defTabSz="914400" rtl="0" eaLnBrk="1" latinLnBrk="0" hangingPunct="1">
        <a:spcBef>
          <a:spcPct val="0"/>
        </a:spcBef>
        <a:buNone/>
        <a:defRPr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ROS_industrial_PPTx5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03981" y="138229"/>
            <a:ext cx="8672412" cy="6583680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/>
              <a:t>Managed by: Southwest Research Institute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10400" y="64008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CFB120-98BB-43C7-AE88-1FF6043327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492875"/>
            <a:ext cx="1752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/>
              <a:t>May 2014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04035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iming>
    <p:tnLst>
      <p:par>
        <p:cTn xmlns:p14="http://schemas.microsoft.com/office/powerpoint/2010/main" id="1" dur="indefinite" restart="never" nodeType="tmRoot"/>
      </p:par>
    </p:tnLst>
  </p:timing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4" Type="http://schemas.openxmlformats.org/officeDocument/2006/relationships/image" Target="../media/image25.jpeg"/><Relationship Id="rId5" Type="http://schemas.openxmlformats.org/officeDocument/2006/relationships/image" Target="../media/image26.jpeg"/><Relationship Id="rId6" Type="http://schemas.openxmlformats.org/officeDocument/2006/relationships/image" Target="../media/image27.jpeg"/><Relationship Id="rId7" Type="http://schemas.openxmlformats.org/officeDocument/2006/relationships/image" Target="../media/image28.jpe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image" Target="../media/image32.png"/><Relationship Id="rId5" Type="http://schemas.openxmlformats.org/officeDocument/2006/relationships/image" Target="../media/image33.jpeg"/><Relationship Id="rId1" Type="http://schemas.microsoft.com/office/2007/relationships/media" Target="file:///\\ads\shares\Msd$\AES\Promotional\ROS%2520Industrial\Workshops\June%2520Training\Training%2520Class%2520Slides\ROS-Industrial%2520Basic%2520Developer's%2520Training%2520Class%2520-%2520Shaun\SBPL%2520stick%2520window.mp4" TargetMode="External"/><Relationship Id="rId2" Type="http://schemas.openxmlformats.org/officeDocument/2006/relationships/video" Target="file:///\\ads\shares\Msd$\AES\Promotional\ROS%2520Industrial\Workshops\June%2520Training\Training%2520Class%2520Slides\ROS-Industrial%2520Basic%2520Developer's%2520Training%2520Class%2520-%2520Shaun\SBPL%2520stick%2520window.mp4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4" Type="http://schemas.openxmlformats.org/officeDocument/2006/relationships/image" Target="../media/image39.jpe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1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image" Target="../media/image32.png"/><Relationship Id="rId1" Type="http://schemas.microsoft.com/office/2007/relationships/media" Target="file:///\\ads\shares\Msd$\AES\Promotional\ROS%2520Industrial\Workshops\June%2520Training\Training%2520Class%2520Slides\ROS-Industrial%2520Basic%2520Developer's%2520Training%2520Class%2520-%2520Shaun\ROSCon2013%2520v4.mp4" TargetMode="External"/><Relationship Id="rId2" Type="http://schemas.openxmlformats.org/officeDocument/2006/relationships/video" Target="file:///\\ads\shares\Msd$\AES\Promotional\ROS%2520Industrial\Workshops\June%2520Training\Training%2520Class%2520Slides\ROS-Industrial%2520Basic%2520Developer's%2520Training%2520Class%2520-%2520Shaun\ROSCon2013%2520v4.mp4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4" Type="http://schemas.openxmlformats.org/officeDocument/2006/relationships/image" Target="../media/image44.jpeg"/><Relationship Id="rId5" Type="http://schemas.openxmlformats.org/officeDocument/2006/relationships/image" Target="../media/image45.jpeg"/><Relationship Id="rId6" Type="http://schemas.openxmlformats.org/officeDocument/2006/relationships/image" Target="../media/image46.jpeg"/><Relationship Id="rId7" Type="http://schemas.openxmlformats.org/officeDocument/2006/relationships/image" Target="../media/image47.jpe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os.org/wiki/Industrial" TargetMode="External"/><Relationship Id="rId4" Type="http://schemas.openxmlformats.org/officeDocument/2006/relationships/image" Target="../media/image48.jpeg"/><Relationship Id="rId1" Type="http://schemas.openxmlformats.org/officeDocument/2006/relationships/slideLayout" Target="../slideLayouts/slideLayout5.xml"/><Relationship Id="rId2" Type="http://schemas.openxmlformats.org/officeDocument/2006/relationships/hyperlink" Target="http://www.rosindustrial.org/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4" Type="http://schemas.openxmlformats.org/officeDocument/2006/relationships/image" Target="../media/image5.jpeg"/><Relationship Id="rId5" Type="http://schemas.openxmlformats.org/officeDocument/2006/relationships/image" Target="../media/image6.jpeg"/><Relationship Id="rId6" Type="http://schemas.openxmlformats.org/officeDocument/2006/relationships/image" Target="../media/image7.jpe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4" Type="http://schemas.openxmlformats.org/officeDocument/2006/relationships/image" Target="../media/image16.jpeg"/><Relationship Id="rId5" Type="http://schemas.openxmlformats.org/officeDocument/2006/relationships/image" Target="../media/image17.jpeg"/><Relationship Id="rId6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jpeg"/><Relationship Id="rId3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685800" y="1676400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What Can You Do</a:t>
            </a:r>
            <a:br>
              <a:rPr lang="en-US" dirty="0" smtClean="0"/>
            </a:br>
            <a:r>
              <a:rPr lang="en-US" dirty="0" smtClean="0"/>
              <a:t>with ROS-I Today?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1371600" y="3200400"/>
            <a:ext cx="6400800" cy="2438400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dirty="0" smtClean="0">
                <a:solidFill>
                  <a:schemeClr val="tx2"/>
                </a:solidFill>
              </a:rPr>
              <a:t>Shaun Edwards</a:t>
            </a:r>
          </a:p>
          <a:p>
            <a:pPr marL="0" indent="0" algn="ctr">
              <a:buNone/>
            </a:pPr>
            <a:r>
              <a:rPr lang="en-US" dirty="0" smtClean="0">
                <a:solidFill>
                  <a:schemeClr val="tx2"/>
                </a:solidFill>
              </a:rPr>
              <a:t>Sr. Research Engineer</a:t>
            </a:r>
          </a:p>
          <a:p>
            <a:pPr marL="0" indent="0" algn="ctr">
              <a:buNone/>
            </a:pPr>
            <a:r>
              <a:rPr lang="en-US" dirty="0" smtClean="0">
                <a:solidFill>
                  <a:schemeClr val="tx2"/>
                </a:solidFill>
              </a:rPr>
              <a:t>Southwest Research Institute</a:t>
            </a:r>
          </a:p>
          <a:p>
            <a:pPr marL="0" indent="0" algn="ctr">
              <a:buNone/>
            </a:pPr>
            <a:r>
              <a:rPr lang="en-US" b="1" dirty="0" smtClean="0">
                <a:solidFill>
                  <a:schemeClr val="tx2"/>
                </a:solidFill>
              </a:rPr>
              <a:t>Slides Shamelessly Stolen from: </a:t>
            </a:r>
            <a:r>
              <a:rPr lang="en-US" dirty="0" smtClean="0">
                <a:solidFill>
                  <a:schemeClr val="tx2"/>
                </a:solidFill>
              </a:rPr>
              <a:t>Jeremy Zoss</a:t>
            </a:r>
          </a:p>
          <a:p>
            <a:pPr marL="0" indent="0" algn="ctr">
              <a:buNone/>
            </a:pP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Managed by: Southwest Research Institute</a:t>
            </a:r>
            <a:endParaRPr lang="en-US" dirty="0" smtClean="0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dirty="0" smtClean="0"/>
              <a:t>May 2014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04701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Missing...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1234073"/>
            <a:ext cx="8229600" cy="478572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 smtClean="0"/>
              <a:t>PLC Interfaces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Industrial Networks</a:t>
            </a: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US" sz="2400" dirty="0" smtClean="0"/>
              <a:t>Ethernet/IP, </a:t>
            </a:r>
            <a:r>
              <a:rPr lang="en-US" sz="2400" dirty="0" err="1" smtClean="0"/>
              <a:t>DeviceNet</a:t>
            </a:r>
            <a:r>
              <a:rPr lang="en-US" sz="2400" dirty="0" smtClean="0"/>
              <a:t>, </a:t>
            </a:r>
            <a:r>
              <a:rPr lang="en-US" sz="2400" dirty="0" err="1" smtClean="0"/>
              <a:t>Modbus</a:t>
            </a:r>
            <a:r>
              <a:rPr lang="en-US" sz="2400" dirty="0" smtClean="0"/>
              <a:t>, </a:t>
            </a:r>
            <a:r>
              <a:rPr lang="en-US" sz="2400" dirty="0" err="1" smtClean="0"/>
              <a:t>Profibus</a:t>
            </a:r>
            <a:r>
              <a:rPr lang="en-US" sz="2400" dirty="0" smtClean="0"/>
              <a:t>, etc.</a:t>
            </a: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US" sz="2400" dirty="0" smtClean="0"/>
              <a:t>OPC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Industrial HMIs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May 2014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Managed by: Southwest Research Institute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22532" name="Picture 4" descr="http://media.wholesale-electrical-electronics.com/product/imgage/Electrical&amp;Electronics/2010101014/4e4c0aaefa181a66de0972a84d181bc3.jp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648200" y="990600"/>
            <a:ext cx="2270354" cy="1452306"/>
          </a:xfrm>
          <a:prstGeom prst="rect">
            <a:avLst/>
          </a:prstGeom>
          <a:noFill/>
        </p:spPr>
      </p:pic>
      <p:pic>
        <p:nvPicPr>
          <p:cNvPr id="22534" name="Picture 6" descr="http://www.applied-motion.com/sites/default/files/ethernet_ip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162800" y="2209800"/>
            <a:ext cx="1281138" cy="457200"/>
          </a:xfrm>
          <a:prstGeom prst="rect">
            <a:avLst/>
          </a:prstGeom>
          <a:noFill/>
        </p:spPr>
      </p:pic>
      <p:pic>
        <p:nvPicPr>
          <p:cNvPr id="22536" name="Picture 8" descr="http://www.rotork.com/public/backend/uploads/pageimages/31/355x266_rc_devicenet.jpg"/>
          <p:cNvPicPr>
            <a:picLocks noChangeAspect="1" noChangeArrowheads="1"/>
          </p:cNvPicPr>
          <p:nvPr/>
        </p:nvPicPr>
        <p:blipFill>
          <a:blip r:embed="rId4" cstate="print"/>
          <a:srcRect t="30075" b="36842"/>
          <a:stretch>
            <a:fillRect/>
          </a:stretch>
        </p:blipFill>
        <p:spPr bwMode="auto">
          <a:xfrm>
            <a:off x="6781800" y="3276600"/>
            <a:ext cx="1828800" cy="453336"/>
          </a:xfrm>
          <a:prstGeom prst="rect">
            <a:avLst/>
          </a:prstGeom>
          <a:noFill/>
        </p:spPr>
      </p:pic>
      <p:pic>
        <p:nvPicPr>
          <p:cNvPr id="22538" name="Picture 10" descr="http://interface.centraltreasure.com/images/profibuslogo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315200" y="4114800"/>
            <a:ext cx="1502228" cy="584200"/>
          </a:xfrm>
          <a:prstGeom prst="rect">
            <a:avLst/>
          </a:prstGeom>
          <a:noFill/>
        </p:spPr>
      </p:pic>
      <p:pic>
        <p:nvPicPr>
          <p:cNvPr id="22540" name="Picture 12" descr="http://www.mbs-software.de/typo3temp/pics/3c4d67511c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477000" y="5105400"/>
            <a:ext cx="1857375" cy="610001"/>
          </a:xfrm>
          <a:prstGeom prst="rect">
            <a:avLst/>
          </a:prstGeom>
          <a:noFill/>
        </p:spPr>
      </p:pic>
      <p:pic>
        <p:nvPicPr>
          <p:cNvPr id="22542" name="Picture 14" descr="http://www.power-drives.com/images/Hmi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733800" y="3886200"/>
            <a:ext cx="1714500" cy="13716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Capabilities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May 2014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Managed by: Southwest Research Institute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Perception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May 2014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Managed by: Southwest Research Institute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15362" name="Picture 2" descr="detect_2.png"/>
          <p:cNvPicPr>
            <a:picLocks noChangeAspect="1" noChangeArrowheads="1"/>
          </p:cNvPicPr>
          <p:nvPr/>
        </p:nvPicPr>
        <p:blipFill>
          <a:blip r:embed="rId3" cstate="print"/>
          <a:srcRect b="27062"/>
          <a:stretch>
            <a:fillRect/>
          </a:stretch>
        </p:blipFill>
        <p:spPr bwMode="auto">
          <a:xfrm>
            <a:off x="304801" y="1219200"/>
            <a:ext cx="3276600" cy="2047876"/>
          </a:xfrm>
          <a:prstGeom prst="rect">
            <a:avLst/>
          </a:prstGeom>
          <a:noFill/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4" cstate="print"/>
          <a:srcRect l="12023" t="3817" r="12405" b="10491"/>
          <a:stretch>
            <a:fillRect/>
          </a:stretch>
        </p:blipFill>
        <p:spPr bwMode="auto">
          <a:xfrm>
            <a:off x="5410200" y="1219200"/>
            <a:ext cx="3203028" cy="2042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304800" y="3276600"/>
            <a:ext cx="3276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tx2"/>
                </a:solidFill>
              </a:rPr>
              <a:t>Segmentation</a:t>
            </a:r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334000" y="3276600"/>
            <a:ext cx="3352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tx2"/>
                </a:solidFill>
              </a:rPr>
              <a:t>Identification</a:t>
            </a:r>
            <a:endParaRPr lang="en-US" sz="2400" dirty="0">
              <a:solidFill>
                <a:schemeClr val="tx2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 cstate="print"/>
          <a:srcRect l="37113" t="22680" r="6057" b="15464"/>
          <a:stretch>
            <a:fillRect/>
          </a:stretch>
        </p:blipFill>
        <p:spPr bwMode="auto">
          <a:xfrm>
            <a:off x="2667000" y="4114800"/>
            <a:ext cx="37338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11"/>
          <p:cNvSpPr txBox="1"/>
          <p:nvPr/>
        </p:nvSpPr>
        <p:spPr>
          <a:xfrm>
            <a:off x="2667000" y="3657600"/>
            <a:ext cx="3733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tx2"/>
                </a:solidFill>
              </a:rPr>
              <a:t>Mapping</a:t>
            </a:r>
            <a:endParaRPr lang="en-US" sz="2400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SBPL stick window.mp4">
            <a:hlinkClick r:id="" action="ppaction://media"/>
          </p:cNvPr>
          <p:cNvPicPr>
            <a:picLocks noRot="1"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 cstate="print"/>
          <a:srcRect l="-4839" r="-6452"/>
          <a:stretch>
            <a:fillRect/>
          </a:stretch>
        </p:blipFill>
        <p:spPr>
          <a:xfrm>
            <a:off x="5105400" y="3429000"/>
            <a:ext cx="3505200" cy="2362200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 cstate="print"/>
          <a:srcRect t="4040" b="5051"/>
          <a:stretch>
            <a:fillRect/>
          </a:stretch>
        </p:blipFill>
        <p:spPr bwMode="auto">
          <a:xfrm>
            <a:off x="381000" y="3429000"/>
            <a:ext cx="4561840" cy="23327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Collision-aware path planning</a:t>
            </a:r>
          </a:p>
          <a:p>
            <a:pPr lvl="1"/>
            <a:r>
              <a:rPr lang="en-US" sz="2400" dirty="0" smtClean="0"/>
              <a:t>automatically finds path to target position</a:t>
            </a:r>
          </a:p>
          <a:p>
            <a:pPr lvl="1"/>
            <a:r>
              <a:rPr lang="en-US" sz="2400" dirty="0" smtClean="0"/>
              <a:t>avoids obstacles, joint limits, etc.</a:t>
            </a:r>
          </a:p>
          <a:p>
            <a:r>
              <a:rPr lang="en-US" dirty="0" smtClean="0"/>
              <a:t>On-the-fly checks during execution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May 2014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Managed by: Southwest Research Institute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13</a:t>
            </a:fld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13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mute="1"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Offline Development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Strong visualization environment</a:t>
            </a:r>
          </a:p>
          <a:p>
            <a:pPr lvl="1"/>
            <a:r>
              <a:rPr lang="en-US" sz="2400" dirty="0" smtClean="0"/>
              <a:t>review path-plans, debug control logic</a:t>
            </a:r>
          </a:p>
          <a:p>
            <a:pPr lvl="1"/>
            <a:r>
              <a:rPr lang="en-US" sz="2400" dirty="0" smtClean="0"/>
              <a:t>develop application even with no hardware</a:t>
            </a:r>
          </a:p>
          <a:p>
            <a:pPr lvl="1"/>
            <a:r>
              <a:rPr lang="en-US" sz="2400" dirty="0" smtClean="0"/>
              <a:t>enables smooth transition to physical system</a:t>
            </a:r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May 2014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Managed by: Southwest Research Institute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8" name="Picture 7" descr="vlcsnap-2013-03-06-01h16m42s62.png"/>
          <p:cNvPicPr>
            <a:picLocks noChangeAspect="1"/>
          </p:cNvPicPr>
          <p:nvPr/>
        </p:nvPicPr>
        <p:blipFill>
          <a:blip r:embed="rId3" cstate="print"/>
          <a:srcRect l="50152" t="34146" r="12500" b="22222"/>
          <a:stretch>
            <a:fillRect/>
          </a:stretch>
        </p:blipFill>
        <p:spPr>
          <a:xfrm>
            <a:off x="2133600" y="3352799"/>
            <a:ext cx="4648200" cy="305453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Offline Development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7DA9DF"/>
                </a:solidFill>
              </a:rPr>
              <a:t>Strong visualization environment</a:t>
            </a:r>
          </a:p>
          <a:p>
            <a:r>
              <a:rPr lang="en-US" dirty="0" smtClean="0"/>
              <a:t>Full physics-based simulation available</a:t>
            </a:r>
          </a:p>
          <a:p>
            <a:pPr lvl="1"/>
            <a:r>
              <a:rPr lang="en-US" sz="2400" dirty="0" smtClean="0"/>
              <a:t>includes simulated sensor feedback</a:t>
            </a:r>
          </a:p>
          <a:p>
            <a:pPr lvl="1"/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May 2014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Managed by: Southwest Research Institute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19458" name="Picture 2" descr="http://i4.ytimg.com/vi/W8z_rJyEVZg/mqdefault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0" y="2971800"/>
            <a:ext cx="5486400" cy="3086100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1600200" y="6019800"/>
            <a:ext cx="19050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Gazebo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vlcsnap-2013-03-02-23h07m04s129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flipH="1">
            <a:off x="990600" y="3886200"/>
            <a:ext cx="6248400" cy="23431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Offline Development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7DA9DF"/>
                </a:solidFill>
              </a:rPr>
              <a:t>Strong visualization environment</a:t>
            </a:r>
          </a:p>
          <a:p>
            <a:r>
              <a:rPr lang="en-US" dirty="0" smtClean="0">
                <a:solidFill>
                  <a:srgbClr val="7DA9DF"/>
                </a:solidFill>
              </a:rPr>
              <a:t>Full physics-based simulation available</a:t>
            </a:r>
          </a:p>
          <a:p>
            <a:r>
              <a:rPr lang="en-US" dirty="0" smtClean="0"/>
              <a:t>Can record and replay data</a:t>
            </a:r>
          </a:p>
          <a:p>
            <a:pPr lvl="1"/>
            <a:r>
              <a:rPr lang="en-US" sz="2400" dirty="0" smtClean="0"/>
              <a:t>both sensor and control data</a:t>
            </a:r>
          </a:p>
          <a:p>
            <a:pPr lvl="1"/>
            <a:r>
              <a:rPr lang="en-US" sz="2400" dirty="0" smtClean="0"/>
              <a:t>aids development and troubleshooting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May 2014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Managed by: Southwest Research Institute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16</a:t>
            </a:fld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Online Visualization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Update visualization based on live sensor feedback</a:t>
            </a:r>
          </a:p>
          <a:p>
            <a:pPr lvl="1"/>
            <a:r>
              <a:rPr lang="en-US" dirty="0" smtClean="0"/>
              <a:t>remote process monitoring</a:t>
            </a:r>
          </a:p>
          <a:p>
            <a:pPr lvl="1"/>
            <a:r>
              <a:rPr lang="en-US" dirty="0" smtClean="0"/>
              <a:t>“augmented reality” displays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May 2014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Managed by: Southwest Research Institute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1026" name="Picture 2" descr="C:\Users\jzoss\AppData\Local\Microsoft\Windows\Temporary Internet Files\Content.Outlook\Z8XO7U04\Automate_demo_rviz (2).png"/>
          <p:cNvPicPr>
            <a:picLocks noChangeAspect="1" noChangeArrowheads="1"/>
          </p:cNvPicPr>
          <p:nvPr/>
        </p:nvPicPr>
        <p:blipFill>
          <a:blip r:embed="rId2" cstate="print"/>
          <a:srcRect b="5455"/>
          <a:stretch>
            <a:fillRect/>
          </a:stretch>
        </p:blipFill>
        <p:spPr bwMode="auto">
          <a:xfrm>
            <a:off x="1371600" y="3276600"/>
            <a:ext cx="5943600" cy="309067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Hardware Independence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Run the same program on different robot platforms.</a:t>
            </a:r>
          </a:p>
          <a:p>
            <a:pPr lvl="1"/>
            <a:r>
              <a:rPr lang="en-US" dirty="0" smtClean="0"/>
              <a:t>reduce software “porting” burden</a:t>
            </a:r>
          </a:p>
          <a:p>
            <a:pPr lvl="1"/>
            <a:r>
              <a:rPr lang="en-US" dirty="0" smtClean="0"/>
              <a:t>select robot based on capabilities, rather than familiarity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May 2014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Managed by: Southwest Research Institute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16385" name="Picture 1" descr="C:\Users\jzoss\AppData\Local\Microsoft\Windows\Temporary Internet Files\Content.IE5\UE5SY6CU\MC900431616[1]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0" y="3505200"/>
            <a:ext cx="1371600" cy="1371600"/>
          </a:xfrm>
          <a:prstGeom prst="rect">
            <a:avLst/>
          </a:prstGeom>
          <a:noFill/>
        </p:spPr>
      </p:pic>
      <p:pic>
        <p:nvPicPr>
          <p:cNvPr id="9" name="Picture 8" descr="http://www.globalrobots.com/products/DF072994B6D049DD92BD311E37036C6F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flipH="1">
            <a:off x="5791200" y="4267200"/>
            <a:ext cx="1752600" cy="1752600"/>
          </a:xfrm>
          <a:prstGeom prst="rect">
            <a:avLst/>
          </a:prstGeom>
          <a:noFill/>
        </p:spPr>
      </p:pic>
      <p:pic>
        <p:nvPicPr>
          <p:cNvPr id="16387" name="Picture 3" descr="http://www.logismarket.es/ip/yaskawa-iberica-robot-industrial-robot-industrial-sia50-589973-FGR.jpg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752600" y="3962400"/>
            <a:ext cx="1752599" cy="1963696"/>
          </a:xfrm>
          <a:prstGeom prst="rect">
            <a:avLst/>
          </a:prstGeom>
          <a:noFill/>
        </p:spPr>
      </p:pic>
      <p:sp>
        <p:nvSpPr>
          <p:cNvPr id="11" name="Right Arrow 10"/>
          <p:cNvSpPr/>
          <p:nvPr/>
        </p:nvSpPr>
        <p:spPr>
          <a:xfrm rot="1847550">
            <a:off x="5071033" y="4812838"/>
            <a:ext cx="1066800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/>
          <p:cNvSpPr/>
          <p:nvPr/>
        </p:nvSpPr>
        <p:spPr>
          <a:xfrm rot="19752450" flipH="1">
            <a:off x="2861233" y="4812837"/>
            <a:ext cx="1066800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Missing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800"/>
              </a:spcBef>
            </a:pPr>
            <a:r>
              <a:rPr lang="en-US" dirty="0" smtClean="0"/>
              <a:t>Precision control of path pos/</a:t>
            </a:r>
            <a:r>
              <a:rPr lang="en-US" dirty="0" err="1" smtClean="0"/>
              <a:t>vel</a:t>
            </a:r>
            <a:r>
              <a:rPr lang="en-US" dirty="0" smtClean="0"/>
              <a:t>/timing</a:t>
            </a:r>
          </a:p>
          <a:p>
            <a:pPr>
              <a:spcBef>
                <a:spcPts val="1800"/>
              </a:spcBef>
            </a:pPr>
            <a:r>
              <a:rPr lang="en-US" dirty="0" smtClean="0"/>
              <a:t>Simplified programming interface</a:t>
            </a:r>
          </a:p>
          <a:p>
            <a:pPr>
              <a:spcBef>
                <a:spcPts val="1800"/>
              </a:spcBef>
            </a:pPr>
            <a:r>
              <a:rPr lang="en-US" dirty="0" smtClean="0"/>
              <a:t>Motion-related triggers</a:t>
            </a:r>
          </a:p>
          <a:p>
            <a:pPr lvl="1">
              <a:spcBef>
                <a:spcPts val="0"/>
              </a:spcBef>
            </a:pPr>
            <a:r>
              <a:rPr lang="en-US" sz="2400" dirty="0" smtClean="0"/>
              <a:t>process control based on path timing</a:t>
            </a:r>
          </a:p>
          <a:p>
            <a:pPr>
              <a:spcBef>
                <a:spcPts val="1800"/>
              </a:spcBef>
            </a:pPr>
            <a:r>
              <a:rPr lang="en-US" dirty="0" smtClean="0"/>
              <a:t>Dynamic path modification</a:t>
            </a:r>
          </a:p>
          <a:p>
            <a:pPr lvl="1">
              <a:spcBef>
                <a:spcPts val="0"/>
              </a:spcBef>
            </a:pPr>
            <a:r>
              <a:rPr lang="en-US" sz="2400" dirty="0" smtClean="0"/>
              <a:t>adjust motion based on sensor feedback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7 March 2013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Managed by: Southwest Research Institute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19</a:t>
            </a:fld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Hardware Support</a:t>
            </a:r>
          </a:p>
          <a:p>
            <a:pPr lvl="1">
              <a:spcBef>
                <a:spcPts val="0"/>
              </a:spcBef>
            </a:pPr>
            <a:r>
              <a:rPr lang="en-US" sz="2400" dirty="0" smtClean="0"/>
              <a:t>robots, sensors, interfaces</a:t>
            </a:r>
          </a:p>
          <a:p>
            <a:pPr>
              <a:spcBef>
                <a:spcPts val="1800"/>
              </a:spcBef>
            </a:pPr>
            <a:r>
              <a:rPr lang="en-US" dirty="0" smtClean="0"/>
              <a:t>Capabilities</a:t>
            </a:r>
          </a:p>
          <a:p>
            <a:pPr lvl="1">
              <a:spcBef>
                <a:spcPts val="0"/>
              </a:spcBef>
            </a:pPr>
            <a:r>
              <a:rPr lang="en-US" sz="2400" dirty="0" smtClean="0"/>
              <a:t>simulation, planning, perception</a:t>
            </a:r>
          </a:p>
          <a:p>
            <a:pPr>
              <a:spcBef>
                <a:spcPts val="1800"/>
              </a:spcBef>
            </a:pPr>
            <a:r>
              <a:rPr lang="en-US" dirty="0" smtClean="0"/>
              <a:t>Applications</a:t>
            </a:r>
          </a:p>
          <a:p>
            <a:pPr lvl="1">
              <a:spcBef>
                <a:spcPts val="0"/>
              </a:spcBef>
            </a:pPr>
            <a:r>
              <a:rPr lang="en-US" sz="2400" dirty="0" smtClean="0"/>
              <a:t>dynamic environments, smart control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May 2014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Managed by: Southwest Research Institute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61079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May 2014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Managed by: Southwest Research Institute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20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Unknown Part Stream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5105400"/>
            <a:ext cx="6324600" cy="1066800"/>
          </a:xfrm>
        </p:spPr>
        <p:txBody>
          <a:bodyPr>
            <a:normAutofit/>
          </a:bodyPr>
          <a:lstStyle/>
          <a:p>
            <a:pPr marL="231775" indent="-174625"/>
            <a:r>
              <a:rPr lang="en-US" sz="2400" dirty="0" smtClean="0"/>
              <a:t>large, variable inventory</a:t>
            </a:r>
          </a:p>
          <a:p>
            <a:pPr marL="231775" indent="-174625"/>
            <a:r>
              <a:rPr lang="en-US" sz="2400" dirty="0" smtClean="0"/>
              <a:t>high-mix, low-lot production</a:t>
            </a:r>
          </a:p>
          <a:p>
            <a:pPr marL="571500" indent="-514350"/>
            <a:endParaRPr lang="en-US" sz="24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May 2014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Managed by: Southwest Research Institute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724400" y="1447800"/>
            <a:ext cx="4038600" cy="1804749"/>
          </a:xfrm>
          <a:prstGeom prst="roundRect">
            <a:avLst/>
          </a:prstGeom>
          <a:solidFill>
            <a:srgbClr val="9DBEE7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231775" indent="-231775">
              <a:buSzPts val="3200"/>
            </a:pPr>
            <a:r>
              <a:rPr lang="en-US" sz="2800" b="1" dirty="0" smtClean="0">
                <a:solidFill>
                  <a:schemeClr val="bg1"/>
                </a:solidFill>
              </a:rPr>
              <a:t>Technologies</a:t>
            </a:r>
          </a:p>
          <a:p>
            <a:pPr marL="566738" lvl="2" indent="-334963">
              <a:buSzPts val="2800"/>
              <a:buFont typeface="Arial" pitchFamily="34" charset="0"/>
              <a:buChar char="•"/>
            </a:pPr>
            <a:r>
              <a:rPr lang="en-US" sz="2400" dirty="0" smtClean="0">
                <a:solidFill>
                  <a:srgbClr val="1F497D"/>
                </a:solidFill>
              </a:rPr>
              <a:t>3D scanning</a:t>
            </a:r>
          </a:p>
          <a:p>
            <a:pPr marL="566738" lvl="2" indent="-334963">
              <a:buSzPts val="2800"/>
              <a:buFont typeface="Arial" pitchFamily="34" charset="0"/>
              <a:buChar char="•"/>
            </a:pPr>
            <a:r>
              <a:rPr lang="en-US" sz="2400" dirty="0" smtClean="0">
                <a:solidFill>
                  <a:srgbClr val="1F497D"/>
                </a:solidFill>
              </a:rPr>
              <a:t>segmentation, filtering</a:t>
            </a:r>
          </a:p>
          <a:p>
            <a:pPr marL="566738" lvl="2" indent="-334963">
              <a:buSzPts val="2800"/>
              <a:buFont typeface="Arial" pitchFamily="34" charset="0"/>
              <a:buChar char="•"/>
            </a:pPr>
            <a:r>
              <a:rPr lang="en-US" sz="2400" dirty="0" smtClean="0">
                <a:solidFill>
                  <a:srgbClr val="1F497D"/>
                </a:solidFill>
              </a:rPr>
              <a:t>dynamic path planning</a:t>
            </a:r>
            <a:endParaRPr lang="en-US" sz="1600" dirty="0"/>
          </a:p>
        </p:txBody>
      </p:sp>
      <p:grpSp>
        <p:nvGrpSpPr>
          <p:cNvPr id="17" name="Group 16"/>
          <p:cNvGrpSpPr/>
          <p:nvPr/>
        </p:nvGrpSpPr>
        <p:grpSpPr>
          <a:xfrm>
            <a:off x="533400" y="1981200"/>
            <a:ext cx="5638800" cy="2632160"/>
            <a:chOff x="533400" y="914400"/>
            <a:chExt cx="5638800" cy="2632160"/>
          </a:xfrm>
        </p:grpSpPr>
        <p:sp>
          <p:nvSpPr>
            <p:cNvPr id="9" name="Rounded Rectangle 8"/>
            <p:cNvSpPr/>
            <p:nvPr/>
          </p:nvSpPr>
          <p:spPr>
            <a:xfrm>
              <a:off x="838200" y="3200400"/>
              <a:ext cx="5334000" cy="3048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Isosceles Triangle 9"/>
            <p:cNvSpPr/>
            <p:nvPr/>
          </p:nvSpPr>
          <p:spPr>
            <a:xfrm>
              <a:off x="2743200" y="2590800"/>
              <a:ext cx="609600" cy="609600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3886200" y="2590800"/>
              <a:ext cx="609600" cy="609600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L-Shape 11"/>
            <p:cNvSpPr/>
            <p:nvPr/>
          </p:nvSpPr>
          <p:spPr>
            <a:xfrm>
              <a:off x="4953000" y="2514600"/>
              <a:ext cx="685800" cy="685800"/>
            </a:xfrm>
            <a:prstGeom prst="corner">
              <a:avLst>
                <a:gd name="adj1" fmla="val 28059"/>
                <a:gd name="adj2" fmla="val 24683"/>
              </a:avLst>
            </a:prstGeom>
            <a:solidFill>
              <a:srgbClr val="FFC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 flipH="1">
              <a:off x="3200400" y="3352800"/>
              <a:ext cx="1752600" cy="0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5" name="Picture 4" descr="http://img.directindustry.com/images_di/photo-g/6-axis-articulated-assembly-robot-6076-3109009.jpg"/>
            <p:cNvPicPr>
              <a:picLocks noChangeAspect="1" noChangeArrowheads="1"/>
            </p:cNvPicPr>
            <p:nvPr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 bright="-63000" contrast="26000"/>
            </a:blip>
            <a:srcRect/>
            <a:stretch>
              <a:fillRect/>
            </a:stretch>
          </p:blipFill>
          <p:spPr bwMode="auto">
            <a:xfrm flipH="1">
              <a:off x="533400" y="914400"/>
              <a:ext cx="1743075" cy="2632160"/>
            </a:xfrm>
            <a:prstGeom prst="rect">
              <a:avLst/>
            </a:prstGeom>
            <a:noFill/>
          </p:spPr>
        </p:pic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Unstructured Picking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4572000"/>
            <a:ext cx="6553200" cy="1051927"/>
          </a:xfrm>
        </p:spPr>
        <p:txBody>
          <a:bodyPr>
            <a:normAutofit/>
          </a:bodyPr>
          <a:lstStyle/>
          <a:p>
            <a:pPr marL="231775" indent="-231775"/>
            <a:r>
              <a:rPr lang="en-US" sz="2400" dirty="0" smtClean="0"/>
              <a:t>known parts, but random placement</a:t>
            </a:r>
          </a:p>
          <a:p>
            <a:pPr marL="231775" indent="-231775"/>
            <a:r>
              <a:rPr lang="en-US" sz="2400" dirty="0" smtClean="0"/>
              <a:t>partial occlusions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May 2014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Managed by: Southwest Research Institute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943600" y="1371600"/>
            <a:ext cx="2895600" cy="2213372"/>
          </a:xfrm>
          <a:prstGeom prst="roundRect">
            <a:avLst/>
          </a:prstGeom>
          <a:solidFill>
            <a:srgbClr val="9DBEE7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231775" indent="-231775">
              <a:buSzPts val="3200"/>
            </a:pPr>
            <a:r>
              <a:rPr lang="en-US" sz="2800" b="1" dirty="0" smtClean="0">
                <a:solidFill>
                  <a:schemeClr val="bg1"/>
                </a:solidFill>
              </a:rPr>
              <a:t>Technologies</a:t>
            </a:r>
          </a:p>
          <a:p>
            <a:pPr marL="566738" lvl="2" indent="-334963">
              <a:buSzPts val="2800"/>
              <a:buFont typeface="Arial" pitchFamily="34" charset="0"/>
              <a:buChar char="•"/>
            </a:pPr>
            <a:r>
              <a:rPr lang="en-US" sz="2400" dirty="0" smtClean="0">
                <a:solidFill>
                  <a:srgbClr val="1F497D"/>
                </a:solidFill>
              </a:rPr>
              <a:t>3D scanning</a:t>
            </a:r>
          </a:p>
          <a:p>
            <a:pPr marL="566738" lvl="2" indent="-334963">
              <a:buSzPts val="2800"/>
              <a:buFont typeface="Arial" pitchFamily="34" charset="0"/>
              <a:buChar char="•"/>
            </a:pPr>
            <a:r>
              <a:rPr lang="en-US" sz="2400" dirty="0" smtClean="0">
                <a:solidFill>
                  <a:srgbClr val="1F497D"/>
                </a:solidFill>
              </a:rPr>
              <a:t>segmentation</a:t>
            </a:r>
          </a:p>
          <a:p>
            <a:pPr marL="566738" lvl="2" indent="-334963">
              <a:buSzPts val="2800"/>
              <a:buFont typeface="Arial" pitchFamily="34" charset="0"/>
              <a:buChar char="•"/>
            </a:pPr>
            <a:r>
              <a:rPr lang="en-US" sz="2400" dirty="0" smtClean="0">
                <a:solidFill>
                  <a:srgbClr val="1F497D"/>
                </a:solidFill>
              </a:rPr>
              <a:t>filtering</a:t>
            </a:r>
          </a:p>
          <a:p>
            <a:pPr marL="566738" lvl="2" indent="-334963">
              <a:buSzPts val="2800"/>
              <a:buFont typeface="Arial" pitchFamily="34" charset="0"/>
              <a:buChar char="•"/>
            </a:pPr>
            <a:r>
              <a:rPr lang="en-US" sz="2400" dirty="0" smtClean="0">
                <a:solidFill>
                  <a:srgbClr val="1F497D"/>
                </a:solidFill>
              </a:rPr>
              <a:t>path planning</a:t>
            </a:r>
            <a:endParaRPr lang="en-US" sz="1600" dirty="0"/>
          </a:p>
        </p:txBody>
      </p:sp>
      <p:pic>
        <p:nvPicPr>
          <p:cNvPr id="13313" name="Picture 1"/>
          <p:cNvPicPr>
            <a:picLocks noChangeAspect="1" noChangeArrowheads="1"/>
          </p:cNvPicPr>
          <p:nvPr/>
        </p:nvPicPr>
        <p:blipFill>
          <a:blip r:embed="rId2" cstate="print"/>
          <a:srcRect l="17835"/>
          <a:stretch>
            <a:fillRect/>
          </a:stretch>
        </p:blipFill>
        <p:spPr bwMode="auto">
          <a:xfrm>
            <a:off x="533399" y="990600"/>
            <a:ext cx="5120063" cy="350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Mobile Robots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4572000"/>
            <a:ext cx="6629400" cy="899527"/>
          </a:xfrm>
        </p:spPr>
        <p:txBody>
          <a:bodyPr>
            <a:normAutofit/>
          </a:bodyPr>
          <a:lstStyle/>
          <a:p>
            <a:pPr marL="231775" indent="-231775"/>
            <a:r>
              <a:rPr lang="en-US" sz="2400" dirty="0" smtClean="0"/>
              <a:t>inventory management</a:t>
            </a:r>
          </a:p>
          <a:p>
            <a:pPr marL="231775" indent="-231775"/>
            <a:r>
              <a:rPr lang="en-US" sz="2400" dirty="0" smtClean="0"/>
              <a:t>large workspaces</a:t>
            </a:r>
          </a:p>
          <a:p>
            <a:pPr lvl="1"/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May 2014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Managed by: Southwest Research Institute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248400" y="1295400"/>
            <a:ext cx="2514600" cy="3276600"/>
          </a:xfrm>
          <a:prstGeom prst="roundRect">
            <a:avLst/>
          </a:prstGeom>
          <a:solidFill>
            <a:srgbClr val="9DBEE7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noAutofit/>
          </a:bodyPr>
          <a:lstStyle/>
          <a:p>
            <a:pPr marL="231775" indent="-231775">
              <a:buSzPts val="3200"/>
            </a:pPr>
            <a:r>
              <a:rPr lang="en-US" sz="2800" b="1" dirty="0" smtClean="0">
                <a:solidFill>
                  <a:schemeClr val="bg1"/>
                </a:solidFill>
              </a:rPr>
              <a:t>Technologies</a:t>
            </a:r>
          </a:p>
          <a:p>
            <a:pPr marL="231775" lvl="2" indent="-225425">
              <a:buSzPts val="2800"/>
              <a:buFont typeface="Arial" pitchFamily="34" charset="0"/>
              <a:buChar char="•"/>
            </a:pPr>
            <a:r>
              <a:rPr lang="en-US" sz="2400" dirty="0" smtClean="0">
                <a:solidFill>
                  <a:srgbClr val="1F497D"/>
                </a:solidFill>
              </a:rPr>
              <a:t>base / arm support</a:t>
            </a:r>
          </a:p>
          <a:p>
            <a:pPr marL="231775" lvl="2" indent="-225425">
              <a:buSzPts val="2800"/>
              <a:buFont typeface="Arial" pitchFamily="34" charset="0"/>
              <a:buChar char="•"/>
            </a:pPr>
            <a:r>
              <a:rPr lang="en-US" sz="2400" dirty="0" smtClean="0">
                <a:solidFill>
                  <a:srgbClr val="1F497D"/>
                </a:solidFill>
              </a:rPr>
              <a:t>mapping</a:t>
            </a:r>
          </a:p>
          <a:p>
            <a:pPr marL="231775" lvl="2" indent="-225425">
              <a:buSzPts val="2800"/>
              <a:buFont typeface="Arial" pitchFamily="34" charset="0"/>
              <a:buChar char="•"/>
            </a:pPr>
            <a:r>
              <a:rPr lang="en-US" sz="2400" dirty="0" smtClean="0">
                <a:solidFill>
                  <a:srgbClr val="1F497D"/>
                </a:solidFill>
              </a:rPr>
              <a:t>localization</a:t>
            </a:r>
          </a:p>
          <a:p>
            <a:pPr marL="231775" lvl="2" indent="-225425">
              <a:buSzPts val="2800"/>
              <a:buFont typeface="Arial" pitchFamily="34" charset="0"/>
              <a:buChar char="•"/>
            </a:pPr>
            <a:r>
              <a:rPr lang="en-US" sz="2400" dirty="0" smtClean="0">
                <a:solidFill>
                  <a:srgbClr val="1F497D"/>
                </a:solidFill>
              </a:rPr>
              <a:t>path planning</a:t>
            </a:r>
          </a:p>
          <a:p>
            <a:pPr marL="231775" lvl="2" indent="-225425">
              <a:buSzPts val="2800"/>
              <a:buFont typeface="Arial" pitchFamily="34" charset="0"/>
              <a:buChar char="•"/>
            </a:pPr>
            <a:r>
              <a:rPr lang="en-US" sz="2400" dirty="0" smtClean="0">
                <a:solidFill>
                  <a:srgbClr val="1F497D"/>
                </a:solidFill>
              </a:rPr>
              <a:t>navigation</a:t>
            </a:r>
            <a:endParaRPr lang="en-US" sz="1600" dirty="0"/>
          </a:p>
        </p:txBody>
      </p:sp>
      <p:pic>
        <p:nvPicPr>
          <p:cNvPr id="10242" name="Picture 2" descr="http://www.swri.org/3pubs/ird2010/Images/108019Fig3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0" y="1295400"/>
            <a:ext cx="5105400" cy="327623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CAD &amp;PLAN/SCAN &amp; PLAN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4953000"/>
            <a:ext cx="6629400" cy="899527"/>
          </a:xfrm>
        </p:spPr>
        <p:txBody>
          <a:bodyPr>
            <a:normAutofit/>
          </a:bodyPr>
          <a:lstStyle/>
          <a:p>
            <a:pPr marL="231775" indent="-231775"/>
            <a:r>
              <a:rPr lang="en-US" sz="2400" dirty="0" smtClean="0"/>
              <a:t>Dynamic Painting, </a:t>
            </a:r>
            <a:r>
              <a:rPr lang="en-US" sz="2400" dirty="0" err="1" smtClean="0"/>
              <a:t>Deburring</a:t>
            </a:r>
            <a:r>
              <a:rPr lang="en-US" sz="2400" dirty="0" smtClean="0"/>
              <a:t>, Machining</a:t>
            </a:r>
          </a:p>
          <a:p>
            <a:pPr marL="231775" indent="-231775"/>
            <a:r>
              <a:rPr lang="en-US" sz="2400" dirty="0" smtClean="0"/>
              <a:t>Low Volume/High Mix</a:t>
            </a:r>
          </a:p>
          <a:p>
            <a:pPr lvl="1"/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May 2014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Managed by: Southwest Research Institute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248400" y="1295400"/>
            <a:ext cx="2514600" cy="3276600"/>
          </a:xfrm>
          <a:prstGeom prst="roundRect">
            <a:avLst/>
          </a:prstGeom>
          <a:solidFill>
            <a:srgbClr val="9DBEE7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noAutofit/>
          </a:bodyPr>
          <a:lstStyle/>
          <a:p>
            <a:pPr marL="231775" indent="-231775">
              <a:buSzPts val="3200"/>
            </a:pPr>
            <a:r>
              <a:rPr lang="en-US" sz="2800" b="1" dirty="0" smtClean="0">
                <a:solidFill>
                  <a:schemeClr val="bg1"/>
                </a:solidFill>
              </a:rPr>
              <a:t>Technologies</a:t>
            </a:r>
          </a:p>
          <a:p>
            <a:pPr marL="231775" lvl="2" indent="-225425">
              <a:buSzPts val="2800"/>
              <a:buFont typeface="Arial" pitchFamily="34" charset="0"/>
              <a:buChar char="•"/>
            </a:pPr>
            <a:r>
              <a:rPr lang="en-US" sz="2400" dirty="0" smtClean="0">
                <a:solidFill>
                  <a:srgbClr val="1F497D"/>
                </a:solidFill>
              </a:rPr>
              <a:t>CAD/3D Scanning</a:t>
            </a:r>
          </a:p>
          <a:p>
            <a:pPr marL="231775" lvl="2" indent="-225425">
              <a:buSzPts val="2800"/>
              <a:buFont typeface="Arial" pitchFamily="34" charset="0"/>
              <a:buChar char="•"/>
            </a:pPr>
            <a:r>
              <a:rPr lang="en-US" sz="2400" dirty="0" smtClean="0">
                <a:solidFill>
                  <a:srgbClr val="1F497D"/>
                </a:solidFill>
              </a:rPr>
              <a:t>Semi-Constrained Path Planning</a:t>
            </a:r>
          </a:p>
          <a:p>
            <a:pPr marL="231775" lvl="2" indent="-225425">
              <a:buSzPts val="2800"/>
              <a:buFont typeface="Arial" pitchFamily="34" charset="0"/>
              <a:buChar char="•"/>
            </a:pPr>
            <a:r>
              <a:rPr lang="en-US" sz="2400" dirty="0" smtClean="0">
                <a:solidFill>
                  <a:srgbClr val="1F497D"/>
                </a:solidFill>
              </a:rPr>
              <a:t>Visualization</a:t>
            </a:r>
            <a:endParaRPr lang="en-US" sz="2400" dirty="0"/>
          </a:p>
          <a:p>
            <a:pPr marL="231775" lvl="2" indent="-225425">
              <a:buSzPts val="2800"/>
              <a:buFont typeface="Arial" pitchFamily="34" charset="0"/>
              <a:buChar char="•"/>
            </a:pPr>
            <a:endParaRPr lang="en-US" sz="2400" dirty="0" smtClean="0">
              <a:solidFill>
                <a:srgbClr val="1F497D"/>
              </a:solidFill>
            </a:endParaRPr>
          </a:p>
        </p:txBody>
      </p:sp>
      <p:pic>
        <p:nvPicPr>
          <p:cNvPr id="9" name="ROSCon2013 v4.mp4">
            <a:hlinkClick r:id="" action="ppaction://media"/>
          </p:cNvPr>
          <p:cNvPicPr>
            <a:picLocks noRot="1"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 cstate="print"/>
          <a:stretch>
            <a:fillRect/>
          </a:stretch>
        </p:blipFill>
        <p:spPr>
          <a:xfrm>
            <a:off x="762000" y="1047750"/>
            <a:ext cx="5105400" cy="38290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Less-Industrial Applications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May 2014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Managed by: Southwest Research Institute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25</a:t>
            </a:fld>
            <a:endParaRPr lang="en-US"/>
          </a:p>
        </p:txBody>
      </p:sp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1219200"/>
            <a:ext cx="2322860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Box 10"/>
          <p:cNvSpPr txBox="1"/>
          <p:nvPr/>
        </p:nvSpPr>
        <p:spPr>
          <a:xfrm>
            <a:off x="381000" y="3048000"/>
            <a:ext cx="22860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2"/>
                </a:solidFill>
              </a:rPr>
              <a:t>cook breakfast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50180" name="Picture 4" descr="http://i.i.com.com/cnwk.1d/i/tim//2010/05/03/Folding_towels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76600" y="1219200"/>
            <a:ext cx="2239861" cy="1828800"/>
          </a:xfrm>
          <a:prstGeom prst="rect">
            <a:avLst/>
          </a:prstGeom>
          <a:noFill/>
        </p:spPr>
      </p:pic>
      <p:sp>
        <p:nvSpPr>
          <p:cNvPr id="13" name="TextBox 12"/>
          <p:cNvSpPr txBox="1"/>
          <p:nvPr/>
        </p:nvSpPr>
        <p:spPr>
          <a:xfrm>
            <a:off x="3276600" y="3048000"/>
            <a:ext cx="22098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2"/>
                </a:solidFill>
              </a:rPr>
              <a:t>fold laundry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50182" name="Picture 6" descr="http://1.bp.blogspot.com/-TjTCVOSqv-E/TqIB_ysdXAI/AAAAAAAAAqY/o6WxH8vEa3Y/s1600/PR2+playing+pool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172200" y="1219200"/>
            <a:ext cx="1828800" cy="1828800"/>
          </a:xfrm>
          <a:prstGeom prst="rect">
            <a:avLst/>
          </a:prstGeom>
          <a:noFill/>
        </p:spPr>
      </p:pic>
      <p:sp>
        <p:nvSpPr>
          <p:cNvPr id="15" name="TextBox 14"/>
          <p:cNvSpPr txBox="1"/>
          <p:nvPr/>
        </p:nvSpPr>
        <p:spPr>
          <a:xfrm>
            <a:off x="6172200" y="3048000"/>
            <a:ext cx="18288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2"/>
                </a:solidFill>
              </a:rPr>
              <a:t>play pool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50184" name="Picture 8" descr="http://i.i.com.com/cnwk.1d/i/tim/2012/05/10/willowgarage_610x404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33400" y="3657600"/>
            <a:ext cx="1981200" cy="2084388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533400" y="5715000"/>
            <a:ext cx="1981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2"/>
                </a:solidFill>
              </a:rPr>
              <a:t>bake cookies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50186" name="Picture 10" descr="http://www.popsci.com/files/imagecache/article_image_large/articles/beerbot.jpeg"/>
          <p:cNvPicPr>
            <a:picLocks noChangeAspect="1" noChangeArrowheads="1"/>
          </p:cNvPicPr>
          <p:nvPr/>
        </p:nvPicPr>
        <p:blipFill>
          <a:blip r:embed="rId6" cstate="print"/>
          <a:srcRect l="18925"/>
          <a:stretch>
            <a:fillRect/>
          </a:stretch>
        </p:blipFill>
        <p:spPr bwMode="auto">
          <a:xfrm>
            <a:off x="3276600" y="3657600"/>
            <a:ext cx="2285135" cy="2066926"/>
          </a:xfrm>
          <a:prstGeom prst="rect">
            <a:avLst/>
          </a:prstGeom>
          <a:noFill/>
        </p:spPr>
      </p:pic>
      <p:sp>
        <p:nvSpPr>
          <p:cNvPr id="19" name="TextBox 18"/>
          <p:cNvSpPr txBox="1"/>
          <p:nvPr/>
        </p:nvSpPr>
        <p:spPr>
          <a:xfrm>
            <a:off x="3276600" y="5715000"/>
            <a:ext cx="22860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2"/>
                </a:solidFill>
              </a:rPr>
              <a:t>fetch beer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50188" name="Picture 12" descr="http://assets.inhabitat.com/wp-content/blogs.dir/1/files/2011/10/GRASP-Labs-POOP-SCOOP-2-537x405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400800" y="3657600"/>
            <a:ext cx="1289003" cy="2105025"/>
          </a:xfrm>
          <a:prstGeom prst="rect">
            <a:avLst/>
          </a:prstGeom>
          <a:noFill/>
        </p:spPr>
      </p:pic>
      <p:sp>
        <p:nvSpPr>
          <p:cNvPr id="21" name="TextBox 20"/>
          <p:cNvSpPr txBox="1"/>
          <p:nvPr/>
        </p:nvSpPr>
        <p:spPr>
          <a:xfrm>
            <a:off x="6248400" y="5791200"/>
            <a:ext cx="15240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2"/>
                </a:solidFill>
              </a:rPr>
              <a:t>scoop poop</a:t>
            </a:r>
            <a:endParaRPr 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Hardware Support</a:t>
            </a:r>
          </a:p>
          <a:p>
            <a:pPr lvl="1"/>
            <a:r>
              <a:rPr lang="en-US" dirty="0" smtClean="0"/>
              <a:t>robots: fair, sensors: many, I/O: few</a:t>
            </a:r>
          </a:p>
          <a:p>
            <a:r>
              <a:rPr lang="en-US" dirty="0" smtClean="0"/>
              <a:t>Capabilities</a:t>
            </a:r>
          </a:p>
          <a:p>
            <a:pPr lvl="1"/>
            <a:r>
              <a:rPr lang="en-US" dirty="0" smtClean="0"/>
              <a:t>3D perception and planning</a:t>
            </a:r>
          </a:p>
          <a:p>
            <a:r>
              <a:rPr lang="en-US" dirty="0" smtClean="0"/>
              <a:t>Applications</a:t>
            </a:r>
          </a:p>
          <a:p>
            <a:pPr lvl="1"/>
            <a:r>
              <a:rPr lang="en-US" dirty="0" smtClean="0"/>
              <a:t>dynamic parts, environment, planning</a:t>
            </a:r>
          </a:p>
          <a:p>
            <a:pPr lvl="1"/>
            <a:r>
              <a:rPr lang="en-US" dirty="0" smtClean="0"/>
              <a:t>standard control/monitoring interfaces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May 2014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Managed by: Southwest Research Institute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26</a:t>
            </a:fld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/>
        </p:nvSpPr>
        <p:spPr bwMode="auto">
          <a:xfrm>
            <a:off x="4308288" y="1371987"/>
            <a:ext cx="4089400" cy="52014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3200" b="1" dirty="0" smtClean="0">
                <a:solidFill>
                  <a:schemeClr val="tx2"/>
                </a:solidFill>
                <a:latin typeface="+mj-lt"/>
              </a:rPr>
              <a:t>Shaun Edwards</a:t>
            </a:r>
            <a:r>
              <a:rPr lang="en-US" sz="2800" b="1" dirty="0">
                <a:solidFill>
                  <a:schemeClr val="tx2"/>
                </a:solidFill>
                <a:latin typeface="+mj-lt"/>
              </a:rPr>
              <a:t/>
            </a:r>
            <a:br>
              <a:rPr lang="en-US" sz="2800" b="1" dirty="0">
                <a:solidFill>
                  <a:schemeClr val="tx2"/>
                </a:solidFill>
                <a:latin typeface="+mj-lt"/>
              </a:rPr>
            </a:br>
            <a:r>
              <a:rPr lang="en-US" sz="2400" dirty="0" smtClean="0">
                <a:solidFill>
                  <a:schemeClr val="tx2"/>
                </a:solidFill>
                <a:latin typeface="+mj-lt"/>
              </a:rPr>
              <a:t>Senior Research Engineer</a:t>
            </a:r>
            <a:endParaRPr lang="en-US" sz="2400" dirty="0">
              <a:solidFill>
                <a:schemeClr val="tx2"/>
              </a:solidFill>
              <a:latin typeface="+mj-lt"/>
            </a:endParaRPr>
          </a:p>
          <a:p>
            <a:pPr eaLnBrk="1" hangingPunct="1">
              <a:spcBef>
                <a:spcPct val="50000"/>
              </a:spcBef>
            </a:pPr>
            <a:r>
              <a:rPr lang="en-US" sz="2400" b="1" dirty="0" smtClean="0">
                <a:solidFill>
                  <a:schemeClr val="tx2"/>
                </a:solidFill>
                <a:latin typeface="+mj-lt"/>
              </a:rPr>
              <a:t>Southwest Research Institute</a:t>
            </a:r>
            <a:endParaRPr lang="en-US" sz="2400" b="1" dirty="0">
              <a:solidFill>
                <a:schemeClr val="tx2"/>
              </a:solidFill>
              <a:latin typeface="+mj-lt"/>
            </a:endParaRPr>
          </a:p>
          <a:p>
            <a:pPr eaLnBrk="1" hangingPunct="1">
              <a:spcBef>
                <a:spcPts val="0"/>
              </a:spcBef>
            </a:pPr>
            <a:r>
              <a:rPr lang="en-US" sz="2400" dirty="0" smtClean="0">
                <a:solidFill>
                  <a:schemeClr val="tx2"/>
                </a:solidFill>
                <a:latin typeface="+mj-lt"/>
              </a:rPr>
              <a:t>6220 Culebra Rd.</a:t>
            </a:r>
          </a:p>
          <a:p>
            <a:pPr eaLnBrk="1" hangingPunct="1">
              <a:spcBef>
                <a:spcPts val="0"/>
              </a:spcBef>
            </a:pPr>
            <a:r>
              <a:rPr lang="en-US" sz="2400" dirty="0" smtClean="0">
                <a:solidFill>
                  <a:schemeClr val="tx2"/>
                </a:solidFill>
                <a:latin typeface="+mj-lt"/>
              </a:rPr>
              <a:t>San Antonio, TX 78251</a:t>
            </a:r>
            <a:r>
              <a:rPr lang="en-US" sz="2400" dirty="0">
                <a:solidFill>
                  <a:schemeClr val="tx2"/>
                </a:solidFill>
                <a:latin typeface="+mj-lt"/>
              </a:rPr>
              <a:t/>
            </a:r>
            <a:br>
              <a:rPr lang="en-US" sz="2400" dirty="0">
                <a:solidFill>
                  <a:schemeClr val="tx2"/>
                </a:solidFill>
                <a:latin typeface="+mj-lt"/>
              </a:rPr>
            </a:br>
            <a:r>
              <a:rPr lang="en-US" sz="2400" dirty="0" smtClean="0">
                <a:solidFill>
                  <a:schemeClr val="tx2"/>
                </a:solidFill>
                <a:latin typeface="+mj-lt"/>
              </a:rPr>
              <a:t>US</a:t>
            </a:r>
            <a:endParaRPr lang="en-US" sz="2400" dirty="0">
              <a:solidFill>
                <a:schemeClr val="tx2"/>
              </a:solidFill>
              <a:latin typeface="+mj-lt"/>
            </a:endParaRPr>
          </a:p>
          <a:p>
            <a:pPr eaLnBrk="1" hangingPunct="1">
              <a:spcBef>
                <a:spcPct val="50000"/>
              </a:spcBef>
            </a:pPr>
            <a:r>
              <a:rPr lang="en-US" sz="2400" dirty="0">
                <a:solidFill>
                  <a:schemeClr val="tx2"/>
                </a:solidFill>
                <a:latin typeface="+mj-lt"/>
              </a:rPr>
              <a:t>Phone:  </a:t>
            </a:r>
            <a:r>
              <a:rPr lang="en-US" sz="2400" dirty="0" smtClean="0">
                <a:solidFill>
                  <a:schemeClr val="tx2"/>
                </a:solidFill>
                <a:latin typeface="+mj-lt"/>
              </a:rPr>
              <a:t>210-522-3277</a:t>
            </a:r>
            <a:r>
              <a:rPr lang="en-US" sz="2400" dirty="0">
                <a:solidFill>
                  <a:schemeClr val="tx2"/>
                </a:solidFill>
                <a:latin typeface="+mj-lt"/>
              </a:rPr>
              <a:t/>
            </a:r>
            <a:br>
              <a:rPr lang="en-US" sz="2400" dirty="0">
                <a:solidFill>
                  <a:schemeClr val="tx2"/>
                </a:solidFill>
                <a:latin typeface="+mj-lt"/>
              </a:rPr>
            </a:br>
            <a:r>
              <a:rPr lang="en-US" sz="2400" dirty="0" smtClean="0">
                <a:solidFill>
                  <a:schemeClr val="tx2"/>
                </a:solidFill>
                <a:latin typeface="+mj-lt"/>
              </a:rPr>
              <a:t>Email</a:t>
            </a:r>
            <a:r>
              <a:rPr lang="en-US" sz="2400" dirty="0">
                <a:solidFill>
                  <a:schemeClr val="tx2"/>
                </a:solidFill>
                <a:latin typeface="+mj-lt"/>
              </a:rPr>
              <a:t>:  </a:t>
            </a:r>
            <a:r>
              <a:rPr lang="en-US" sz="2400" dirty="0" smtClean="0">
                <a:solidFill>
                  <a:schemeClr val="tx2"/>
                </a:solidFill>
                <a:latin typeface="+mj-lt"/>
              </a:rPr>
              <a:t>sedwards@swri.org</a:t>
            </a:r>
            <a:endParaRPr lang="en-US" sz="2400" dirty="0">
              <a:solidFill>
                <a:schemeClr val="tx2"/>
              </a:solidFill>
              <a:latin typeface="+mj-lt"/>
            </a:endParaRPr>
          </a:p>
          <a:p>
            <a:pPr eaLnBrk="1" hangingPunct="1">
              <a:spcBef>
                <a:spcPct val="50000"/>
              </a:spcBef>
            </a:pPr>
            <a:r>
              <a:rPr lang="en-US" sz="2400" dirty="0" smtClean="0">
                <a:solidFill>
                  <a:schemeClr val="tx2"/>
                </a:solidFill>
                <a:latin typeface="+mj-lt"/>
                <a:hlinkClick r:id="rId2"/>
              </a:rPr>
              <a:t>www.rosindustrial.org</a:t>
            </a:r>
            <a:endParaRPr lang="en-US" sz="2400" dirty="0" smtClean="0">
              <a:solidFill>
                <a:schemeClr val="tx2"/>
              </a:solidFill>
              <a:latin typeface="+mj-lt"/>
            </a:endParaRPr>
          </a:p>
          <a:p>
            <a:pPr eaLnBrk="1" hangingPunct="1">
              <a:spcBef>
                <a:spcPct val="50000"/>
              </a:spcBef>
            </a:pPr>
            <a:r>
              <a:rPr lang="en-US" sz="2400" dirty="0" smtClean="0">
                <a:solidFill>
                  <a:schemeClr val="tx2"/>
                </a:solidFill>
                <a:latin typeface="+mj-lt"/>
                <a:hlinkClick r:id="rId3"/>
              </a:rPr>
              <a:t>www.ros.org/wiki/Industrial</a:t>
            </a:r>
            <a:endParaRPr lang="en-US" sz="2400" dirty="0">
              <a:solidFill>
                <a:schemeClr val="tx2"/>
              </a:solidFill>
              <a:latin typeface="+mj-lt"/>
            </a:endParaRPr>
          </a:p>
          <a:p>
            <a:pPr eaLnBrk="1" hangingPunct="1">
              <a:spcBef>
                <a:spcPct val="50000"/>
              </a:spcBef>
            </a:pPr>
            <a:endParaRPr lang="en-US" sz="2400" dirty="0" smtClean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Contact Information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Managed by: Southwest Research Institute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6 March 2013</a:t>
            </a:r>
            <a:endParaRPr lang="en-US" dirty="0"/>
          </a:p>
        </p:txBody>
      </p:sp>
      <p:pic>
        <p:nvPicPr>
          <p:cNvPr id="9" name="Content Placeholder 6" descr="Headshot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38200" y="1447800"/>
            <a:ext cx="2769586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6313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Hardware Support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May 2014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Managed by: Southwest Research Institute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Industrial Robots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May 2014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Managed by: Southwest Research Institute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9" name="Picture 2" descr="http://www02.abb.com/global/seitp/seitp202.nsf/0/2a18f33602938b8fc12570f1005d09b9/$file/IRB_2400+190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1143000"/>
            <a:ext cx="1480705" cy="2057400"/>
          </a:xfrm>
          <a:prstGeom prst="rect">
            <a:avLst/>
          </a:prstGeom>
          <a:noFill/>
        </p:spPr>
      </p:pic>
      <p:sp>
        <p:nvSpPr>
          <p:cNvPr id="10" name="TextBox 9"/>
          <p:cNvSpPr txBox="1"/>
          <p:nvPr/>
        </p:nvSpPr>
        <p:spPr>
          <a:xfrm>
            <a:off x="685800" y="3149025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tx2"/>
                </a:solidFill>
              </a:rPr>
              <a:t>ABB</a:t>
            </a:r>
            <a:endParaRPr lang="en-US" sz="3200" dirty="0">
              <a:solidFill>
                <a:schemeClr val="tx2"/>
              </a:solidFill>
            </a:endParaRPr>
          </a:p>
        </p:txBody>
      </p:sp>
      <p:pic>
        <p:nvPicPr>
          <p:cNvPr id="20482" name="Picture 2" descr="http://www.robots.com/images/1357230836_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71800" y="990600"/>
            <a:ext cx="2305050" cy="2305050"/>
          </a:xfrm>
          <a:prstGeom prst="rect">
            <a:avLst/>
          </a:prstGeom>
          <a:noFill/>
        </p:spPr>
      </p:pic>
      <p:sp>
        <p:nvSpPr>
          <p:cNvPr id="12" name="TextBox 11"/>
          <p:cNvSpPr txBox="1"/>
          <p:nvPr/>
        </p:nvSpPr>
        <p:spPr>
          <a:xfrm>
            <a:off x="3429000" y="3200400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tx2"/>
                </a:solidFill>
              </a:rPr>
              <a:t>Fanuc</a:t>
            </a:r>
            <a:endParaRPr lang="en-US" sz="3200" dirty="0">
              <a:solidFill>
                <a:schemeClr val="tx2"/>
              </a:solidFill>
            </a:endParaRPr>
          </a:p>
        </p:txBody>
      </p:sp>
      <p:pic>
        <p:nvPicPr>
          <p:cNvPr id="20484" name="Picture 4" descr="http://img.directindustry.com/images_di/photo-g/6-axis-articulated-assembly-robot-6076-3109009.jpg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724400" y="2743200"/>
            <a:ext cx="1743075" cy="2632160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4876800" y="5029200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tx2"/>
                </a:solidFill>
              </a:rPr>
              <a:t>Adept</a:t>
            </a:r>
            <a:endParaRPr lang="en-US" sz="3200" dirty="0">
              <a:solidFill>
                <a:schemeClr val="tx2"/>
              </a:solidFill>
            </a:endParaRPr>
          </a:p>
        </p:txBody>
      </p:sp>
      <p:pic>
        <p:nvPicPr>
          <p:cNvPr id="20486" name="Picture 6" descr="http://www.automationindo.com/products/images/SIA10D.jpg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828800" y="2362200"/>
            <a:ext cx="1981200" cy="2857500"/>
          </a:xfrm>
          <a:prstGeom prst="rect">
            <a:avLst/>
          </a:prstGeom>
          <a:noFill/>
        </p:spPr>
      </p:pic>
      <p:sp>
        <p:nvSpPr>
          <p:cNvPr id="16" name="TextBox 15"/>
          <p:cNvSpPr txBox="1"/>
          <p:nvPr/>
        </p:nvSpPr>
        <p:spPr>
          <a:xfrm>
            <a:off x="2057400" y="5181600"/>
            <a:ext cx="1981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err="1" smtClean="0">
                <a:solidFill>
                  <a:schemeClr val="tx2"/>
                </a:solidFill>
              </a:rPr>
              <a:t>Motoman</a:t>
            </a:r>
            <a:endParaRPr lang="en-US" sz="3200" dirty="0">
              <a:solidFill>
                <a:schemeClr val="tx2"/>
              </a:solidFill>
            </a:endParaRPr>
          </a:p>
        </p:txBody>
      </p:sp>
      <p:pic>
        <p:nvPicPr>
          <p:cNvPr id="20488" name="Picture 8" descr="http://www.globalrobots.com/products/DF072994B6D049DD92BD311E37036C6F.jpg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943600" y="1371600"/>
            <a:ext cx="2438400" cy="2438400"/>
          </a:xfrm>
          <a:prstGeom prst="rect">
            <a:avLst/>
          </a:prstGeom>
          <a:noFill/>
        </p:spPr>
      </p:pic>
      <p:sp>
        <p:nvSpPr>
          <p:cNvPr id="18" name="TextBox 17"/>
          <p:cNvSpPr txBox="1"/>
          <p:nvPr/>
        </p:nvSpPr>
        <p:spPr>
          <a:xfrm>
            <a:off x="6553200" y="3733800"/>
            <a:ext cx="18288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tx2"/>
                </a:solidFill>
              </a:rPr>
              <a:t>Universal Robots</a:t>
            </a:r>
            <a:endParaRPr lang="en-US" sz="3200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 Robot Support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Easily add support for new robot </a:t>
            </a:r>
            <a:r>
              <a:rPr lang="en-US" b="1" i="1" dirty="0" smtClean="0">
                <a:solidFill>
                  <a:srgbClr val="FFC000"/>
                </a:solidFill>
              </a:rPr>
              <a:t>models</a:t>
            </a:r>
          </a:p>
          <a:p>
            <a:pPr lvl="1"/>
            <a:r>
              <a:rPr lang="en-US" sz="2400" dirty="0" smtClean="0"/>
              <a:t>kinematics, STL meshes</a:t>
            </a:r>
          </a:p>
          <a:p>
            <a:pPr lvl="1"/>
            <a:r>
              <a:rPr lang="en-US" sz="2400" dirty="0" smtClean="0"/>
              <a:t>wizards: </a:t>
            </a:r>
            <a:r>
              <a:rPr lang="en-US" sz="2400" dirty="0" err="1" smtClean="0"/>
              <a:t>Solidworks</a:t>
            </a:r>
            <a:r>
              <a:rPr lang="en-US" sz="2400" dirty="0" smtClean="0"/>
              <a:t>, Arm Navigation</a:t>
            </a:r>
          </a:p>
          <a:p>
            <a:pPr lvl="1"/>
            <a:r>
              <a:rPr lang="en-US" sz="2400" dirty="0" err="1" smtClean="0"/>
              <a:t>config</a:t>
            </a:r>
            <a:r>
              <a:rPr lang="en-US" sz="2400" dirty="0" smtClean="0"/>
              <a:t> only.  No software changes required!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May 2014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Managed by: Southwest Research Institute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29000" y="3200400"/>
            <a:ext cx="2058686" cy="289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09" name="Picture 5" descr="The property manager page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3429000"/>
            <a:ext cx="2552538" cy="1828800"/>
          </a:xfrm>
          <a:prstGeom prst="rect">
            <a:avLst/>
          </a:prstGeom>
          <a:noFill/>
        </p:spPr>
      </p:pic>
      <p:pic>
        <p:nvPicPr>
          <p:cNvPr id="21511" name="Picture 7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714999" y="3352800"/>
            <a:ext cx="2610853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 Robot Support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234073"/>
            <a:ext cx="8229600" cy="2271127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7DA9DF"/>
                </a:solidFill>
              </a:rPr>
              <a:t>Easily add support for new robot </a:t>
            </a:r>
            <a:r>
              <a:rPr lang="en-US" b="1" i="1" dirty="0" smtClean="0">
                <a:solidFill>
                  <a:srgbClr val="7DA9DF"/>
                </a:solidFill>
              </a:rPr>
              <a:t>models</a:t>
            </a:r>
          </a:p>
          <a:p>
            <a:pPr>
              <a:spcBef>
                <a:spcPts val="1200"/>
              </a:spcBef>
            </a:pPr>
            <a:r>
              <a:rPr lang="en-US" dirty="0" smtClean="0"/>
              <a:t>Framework for new robot </a:t>
            </a:r>
            <a:r>
              <a:rPr lang="en-US" b="1" i="1" dirty="0" smtClean="0">
                <a:solidFill>
                  <a:srgbClr val="FFC000"/>
                </a:solidFill>
              </a:rPr>
              <a:t>controllers</a:t>
            </a:r>
          </a:p>
          <a:p>
            <a:pPr lvl="1"/>
            <a:r>
              <a:rPr lang="en-US" sz="2400" dirty="0" smtClean="0"/>
              <a:t>robot-side driver/server</a:t>
            </a:r>
          </a:p>
          <a:p>
            <a:pPr lvl="1"/>
            <a:r>
              <a:rPr lang="en-US" sz="2400" dirty="0" smtClean="0"/>
              <a:t>ROS client modifications (if needed)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May 2014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Managed by: Southwest Research Institute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6</a:t>
            </a:fld>
            <a:endParaRPr lang="en-US" dirty="0"/>
          </a:p>
        </p:txBody>
      </p:sp>
      <p:grpSp>
        <p:nvGrpSpPr>
          <p:cNvPr id="19" name="Group 18"/>
          <p:cNvGrpSpPr/>
          <p:nvPr/>
        </p:nvGrpSpPr>
        <p:grpSpPr>
          <a:xfrm>
            <a:off x="6019800" y="3810000"/>
            <a:ext cx="2286000" cy="1905000"/>
            <a:chOff x="914400" y="3810000"/>
            <a:chExt cx="2286000" cy="1905000"/>
          </a:xfrm>
        </p:grpSpPr>
        <p:sp>
          <p:nvSpPr>
            <p:cNvPr id="13" name="TextBox 12"/>
            <p:cNvSpPr txBox="1"/>
            <p:nvPr/>
          </p:nvSpPr>
          <p:spPr>
            <a:xfrm>
              <a:off x="914400" y="3810000"/>
              <a:ext cx="2286000" cy="1905000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wrap="square" rtlCol="0" anchor="b" anchorCtr="0">
              <a:noAutofit/>
            </a:bodyPr>
            <a:lstStyle/>
            <a:p>
              <a:endParaRPr lang="en-US" dirty="0" smtClean="0">
                <a:solidFill>
                  <a:schemeClr val="tx1"/>
                </a:solidFill>
              </a:endParaRPr>
            </a:p>
            <a:p>
              <a:endParaRPr lang="en-US" dirty="0" smtClean="0">
                <a:solidFill>
                  <a:schemeClr val="tx1"/>
                </a:solidFill>
              </a:endParaRPr>
            </a:p>
            <a:p>
              <a:pPr marL="236538" lvl="1">
                <a:buFont typeface="Arial" pitchFamily="34" charset="0"/>
                <a:buChar char="•"/>
              </a:pPr>
              <a:r>
                <a:rPr lang="en-US" sz="1600" i="1" dirty="0" smtClean="0">
                  <a:solidFill>
                    <a:schemeClr val="tx1"/>
                  </a:solidFill>
                </a:rPr>
                <a:t> application code</a:t>
              </a:r>
            </a:p>
            <a:p>
              <a:pPr marL="236538" lvl="1">
                <a:buFont typeface="Arial" pitchFamily="34" charset="0"/>
                <a:buChar char="•"/>
              </a:pPr>
              <a:r>
                <a:rPr lang="en-US" sz="1600" i="1" dirty="0" smtClean="0">
                  <a:solidFill>
                    <a:schemeClr val="tx1"/>
                  </a:solidFill>
                </a:rPr>
                <a:t> algorithms</a:t>
              </a:r>
            </a:p>
            <a:p>
              <a:pPr marL="236538" lvl="1">
                <a:buFont typeface="Arial" pitchFamily="34" charset="0"/>
                <a:buChar char="•"/>
              </a:pPr>
              <a:r>
                <a:rPr lang="en-US" sz="1600" i="1" dirty="0" smtClean="0">
                  <a:solidFill>
                    <a:schemeClr val="tx1"/>
                  </a:solidFill>
                </a:rPr>
                <a:t> user-interface</a:t>
              </a:r>
              <a:endParaRPr lang="en-US" sz="1600" i="1" dirty="0">
                <a:solidFill>
                  <a:schemeClr val="tx1"/>
                </a:solidFill>
              </a:endParaRPr>
            </a:p>
          </p:txBody>
        </p:sp>
        <p:pic>
          <p:nvPicPr>
            <p:cNvPr id="22531" name="Picture 3" descr="http://www.humarobotics.com/assets/images/trainings/ros.jpg"/>
            <p:cNvPicPr>
              <a:picLocks noChangeAspect="1" noChangeArrowheads="1"/>
            </p:cNvPicPr>
            <p:nvPr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219200" y="4114800"/>
              <a:ext cx="1666875" cy="533400"/>
            </a:xfrm>
            <a:prstGeom prst="rect">
              <a:avLst/>
            </a:prstGeom>
            <a:noFill/>
          </p:spPr>
        </p:pic>
      </p:grpSp>
      <p:grpSp>
        <p:nvGrpSpPr>
          <p:cNvPr id="20" name="Group 19"/>
          <p:cNvGrpSpPr/>
          <p:nvPr/>
        </p:nvGrpSpPr>
        <p:grpSpPr>
          <a:xfrm>
            <a:off x="3505200" y="3810000"/>
            <a:ext cx="2286000" cy="1905000"/>
            <a:chOff x="3505200" y="3810000"/>
            <a:chExt cx="2286000" cy="1905000"/>
          </a:xfrm>
        </p:grpSpPr>
        <p:sp>
          <p:nvSpPr>
            <p:cNvPr id="14" name="TextBox 13"/>
            <p:cNvSpPr txBox="1"/>
            <p:nvPr/>
          </p:nvSpPr>
          <p:spPr>
            <a:xfrm>
              <a:off x="3505200" y="3810000"/>
              <a:ext cx="2286000" cy="1905000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wrap="square" rtlCol="0" anchor="b" anchorCtr="0">
              <a:noAutofit/>
            </a:bodyPr>
            <a:lstStyle/>
            <a:p>
              <a:endParaRPr lang="en-US" dirty="0" smtClean="0">
                <a:solidFill>
                  <a:schemeClr val="tx1"/>
                </a:solidFill>
              </a:endParaRPr>
            </a:p>
            <a:p>
              <a:pPr marL="236538" lvl="1">
                <a:buFont typeface="Arial" pitchFamily="34" charset="0"/>
                <a:buChar char="•"/>
              </a:pPr>
              <a:r>
                <a:rPr lang="en-US" sz="1600" i="1" dirty="0" smtClean="0">
                  <a:solidFill>
                    <a:schemeClr val="tx1"/>
                  </a:solidFill>
                </a:rPr>
                <a:t> communications</a:t>
              </a:r>
            </a:p>
            <a:p>
              <a:pPr marL="236538" lvl="1">
                <a:buFont typeface="Arial" pitchFamily="34" charset="0"/>
                <a:buChar char="•"/>
              </a:pPr>
              <a:r>
                <a:rPr lang="en-US" sz="1600" i="1" dirty="0" smtClean="0">
                  <a:solidFill>
                    <a:schemeClr val="tx1"/>
                  </a:solidFill>
                </a:rPr>
                <a:t> control</a:t>
              </a:r>
            </a:p>
            <a:p>
              <a:pPr marL="236538" lvl="1">
                <a:buFont typeface="Arial" pitchFamily="34" charset="0"/>
                <a:buChar char="•"/>
              </a:pPr>
              <a:r>
                <a:rPr lang="en-US" sz="1600" i="1" dirty="0" smtClean="0">
                  <a:solidFill>
                    <a:schemeClr val="tx1"/>
                  </a:solidFill>
                </a:rPr>
                <a:t> feedback</a:t>
              </a:r>
              <a:endParaRPr lang="en-US" sz="1600" i="1" dirty="0">
                <a:solidFill>
                  <a:schemeClr val="tx1"/>
                </a:solidFill>
              </a:endParaRPr>
            </a:p>
          </p:txBody>
        </p:sp>
        <p:pic>
          <p:nvPicPr>
            <p:cNvPr id="22533" name="Picture 5" descr="https://twimg0-a.akamaihd.net/profile_images/2185185497/ROS_industrial_Logo_Square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657600" y="3886200"/>
              <a:ext cx="1752600" cy="897331"/>
            </a:xfrm>
            <a:prstGeom prst="rect">
              <a:avLst/>
            </a:prstGeom>
            <a:noFill/>
          </p:spPr>
        </p:pic>
      </p:grpSp>
      <p:grpSp>
        <p:nvGrpSpPr>
          <p:cNvPr id="21" name="Group 20"/>
          <p:cNvGrpSpPr/>
          <p:nvPr/>
        </p:nvGrpSpPr>
        <p:grpSpPr>
          <a:xfrm>
            <a:off x="838200" y="3505200"/>
            <a:ext cx="2362200" cy="2209800"/>
            <a:chOff x="6096000" y="3505200"/>
            <a:chExt cx="2362200" cy="2209800"/>
          </a:xfrm>
        </p:grpSpPr>
        <p:pic>
          <p:nvPicPr>
            <p:cNvPr id="15" name="Picture 63" descr="roomba"/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prstClr val="black"/>
                <a:schemeClr val="tx2">
                  <a:tint val="45000"/>
                  <a:satMod val="400000"/>
                </a:schemeClr>
              </a:duotone>
            </a:blip>
            <a:srcRect/>
            <a:stretch>
              <a:fillRect/>
            </a:stretch>
          </p:blipFill>
          <p:spPr bwMode="auto">
            <a:xfrm>
              <a:off x="6553200" y="3505200"/>
              <a:ext cx="1905000" cy="18585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6" name="TextBox 15"/>
            <p:cNvSpPr txBox="1"/>
            <p:nvPr/>
          </p:nvSpPr>
          <p:spPr>
            <a:xfrm>
              <a:off x="6096000" y="4800600"/>
              <a:ext cx="2362200" cy="914400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wrap="square" rtlCol="0" anchor="b" anchorCtr="0">
              <a:noAutofit/>
            </a:bodyPr>
            <a:lstStyle/>
            <a:p>
              <a:endParaRPr lang="en-US" dirty="0" smtClean="0">
                <a:solidFill>
                  <a:schemeClr val="tx1"/>
                </a:solidFill>
              </a:endParaRPr>
            </a:p>
            <a:p>
              <a:pPr marL="4763" lvl="1"/>
              <a:r>
                <a:rPr lang="en-US" b="1" dirty="0" smtClean="0">
                  <a:solidFill>
                    <a:schemeClr val="tx1"/>
                  </a:solidFill>
                </a:rPr>
                <a:t>Robot Driver / Server</a:t>
              </a:r>
              <a:r>
                <a:rPr lang="en-US" sz="1600" i="1" dirty="0" smtClean="0">
                  <a:solidFill>
                    <a:schemeClr val="tx1"/>
                  </a:solidFill>
                </a:rPr>
                <a:t> </a:t>
              </a:r>
            </a:p>
            <a:p>
              <a:pPr marL="236538" lvl="1">
                <a:buFont typeface="Arial" pitchFamily="34" charset="0"/>
                <a:buChar char="•"/>
              </a:pPr>
              <a:r>
                <a:rPr lang="en-US" sz="1600" i="1" dirty="0" smtClean="0">
                  <a:solidFill>
                    <a:schemeClr val="tx1"/>
                  </a:solidFill>
                </a:rPr>
                <a:t>motion commands</a:t>
              </a:r>
            </a:p>
            <a:p>
              <a:pPr marL="236538" lvl="1">
                <a:buFont typeface="Arial" pitchFamily="34" charset="0"/>
                <a:buChar char="•"/>
              </a:pPr>
              <a:r>
                <a:rPr lang="en-US" sz="1600" i="1" dirty="0" smtClean="0">
                  <a:solidFill>
                    <a:schemeClr val="tx1"/>
                  </a:solidFill>
                </a:rPr>
                <a:t> status monitoring</a:t>
              </a:r>
              <a:endParaRPr lang="en-US" sz="1600" i="1" dirty="0">
                <a:solidFill>
                  <a:schemeClr val="tx1"/>
                </a:solidFill>
              </a:endParaRPr>
            </a:p>
          </p:txBody>
        </p:sp>
      </p:grpSp>
      <p:sp>
        <p:nvSpPr>
          <p:cNvPr id="17" name="Left-Right Arrow 16"/>
          <p:cNvSpPr/>
          <p:nvPr/>
        </p:nvSpPr>
        <p:spPr>
          <a:xfrm>
            <a:off x="2895600" y="5181600"/>
            <a:ext cx="838200" cy="38100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Left-Right Arrow 17"/>
          <p:cNvSpPr/>
          <p:nvPr/>
        </p:nvSpPr>
        <p:spPr>
          <a:xfrm>
            <a:off x="5486400" y="5181600"/>
            <a:ext cx="838200" cy="38100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Imaging / Perception Sensors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1234073"/>
            <a:ext cx="4419600" cy="5014327"/>
          </a:xfrm>
        </p:spPr>
        <p:txBody>
          <a:bodyPr>
            <a:normAutofit/>
          </a:bodyPr>
          <a:lstStyle/>
          <a:p>
            <a:r>
              <a:rPr lang="en-US" dirty="0" smtClean="0"/>
              <a:t>2D Sensors</a:t>
            </a:r>
          </a:p>
          <a:p>
            <a:pPr lvl="1"/>
            <a:r>
              <a:rPr lang="en-US" dirty="0" smtClean="0"/>
              <a:t>cameras </a:t>
            </a:r>
            <a:r>
              <a:rPr lang="en-US" sz="2000" dirty="0" smtClean="0"/>
              <a:t>(</a:t>
            </a:r>
            <a:r>
              <a:rPr lang="en-US" sz="2000" dirty="0" err="1" smtClean="0"/>
              <a:t>ethernet</a:t>
            </a:r>
            <a:r>
              <a:rPr lang="en-US" sz="2000" dirty="0" smtClean="0"/>
              <a:t>, </a:t>
            </a:r>
            <a:r>
              <a:rPr lang="en-US" sz="2000" dirty="0" err="1" smtClean="0"/>
              <a:t>firewire</a:t>
            </a:r>
            <a:r>
              <a:rPr lang="en-US" sz="2000" dirty="0" smtClean="0"/>
              <a:t>)</a:t>
            </a:r>
            <a:endParaRPr lang="en-US" dirty="0" smtClean="0"/>
          </a:p>
          <a:p>
            <a:pPr lvl="1"/>
            <a:r>
              <a:rPr lang="en-US" dirty="0" smtClean="0"/>
              <a:t>SICK laser rangefinder</a:t>
            </a:r>
          </a:p>
          <a:p>
            <a:pPr>
              <a:spcBef>
                <a:spcPts val="1800"/>
              </a:spcBef>
            </a:pPr>
            <a:r>
              <a:rPr lang="en-US" dirty="0" smtClean="0"/>
              <a:t>3D Sensors</a:t>
            </a:r>
          </a:p>
          <a:p>
            <a:pPr lvl="1"/>
            <a:r>
              <a:rPr lang="en-US" dirty="0" smtClean="0"/>
              <a:t>stereo vision </a:t>
            </a:r>
            <a:r>
              <a:rPr lang="en-US" sz="2000" dirty="0" smtClean="0"/>
              <a:t>(bumblebee)</a:t>
            </a:r>
            <a:endParaRPr lang="en-US" dirty="0" smtClean="0"/>
          </a:p>
          <a:p>
            <a:pPr lvl="1"/>
            <a:r>
              <a:rPr lang="en-US" dirty="0" err="1" smtClean="0"/>
              <a:t>kinect</a:t>
            </a:r>
            <a:r>
              <a:rPr lang="en-US" dirty="0" smtClean="0"/>
              <a:t> </a:t>
            </a:r>
            <a:r>
              <a:rPr lang="en-US" sz="2000" dirty="0" smtClean="0"/>
              <a:t>(structured light)</a:t>
            </a:r>
            <a:endParaRPr lang="en-US" dirty="0" smtClean="0"/>
          </a:p>
          <a:p>
            <a:pPr lvl="1"/>
            <a:r>
              <a:rPr lang="en-US" dirty="0" err="1" smtClean="0"/>
              <a:t>swissranger</a:t>
            </a:r>
            <a:r>
              <a:rPr lang="en-US" dirty="0" smtClean="0"/>
              <a:t> </a:t>
            </a:r>
            <a:r>
              <a:rPr lang="en-US" sz="2000" dirty="0" smtClean="0"/>
              <a:t>(flash TOF)</a:t>
            </a:r>
            <a:endParaRPr lang="en-US" dirty="0" smtClean="0"/>
          </a:p>
          <a:p>
            <a:pPr>
              <a:spcBef>
                <a:spcPts val="1800"/>
              </a:spcBef>
            </a:pPr>
            <a:r>
              <a:rPr lang="en-US" dirty="0" smtClean="0"/>
              <a:t>And more!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May 2014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Managed by: Southwest Research Institute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27650" name="Picture 2" descr="http://img.directindustry.com/images_di/photo-g/firewire-camera-ieee-1394-100807-2915835.jp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343400" y="2895600"/>
            <a:ext cx="2546838" cy="1076326"/>
          </a:xfrm>
          <a:prstGeom prst="rect">
            <a:avLst/>
          </a:prstGeom>
          <a:noFill/>
        </p:spPr>
      </p:pic>
      <p:pic>
        <p:nvPicPr>
          <p:cNvPr id="27652" name="Picture 4" descr="http://www.vision-systems.com/content/vsd/en/articles/2012/06/point-grey-research-gx-fw-6056-firewire-cameras/_jcr_content/leftcolumn/article/headerimage.img.jpg/1340396284875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76800" y="1295400"/>
            <a:ext cx="1752600" cy="1078523"/>
          </a:xfrm>
          <a:prstGeom prst="rect">
            <a:avLst/>
          </a:prstGeom>
          <a:noFill/>
        </p:spPr>
      </p:pic>
      <p:pic>
        <p:nvPicPr>
          <p:cNvPr id="27654" name="Picture 6" descr="http://wll.kr/data/file/03/3553378923_65957471_MS200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239000" y="1371600"/>
            <a:ext cx="1143000" cy="1676400"/>
          </a:xfrm>
          <a:prstGeom prst="rect">
            <a:avLst/>
          </a:prstGeom>
          <a:noFill/>
        </p:spPr>
      </p:pic>
      <p:pic>
        <p:nvPicPr>
          <p:cNvPr id="27656" name="Picture 8" descr="http://www.primesense.com/get-your-sensor2/images/105/PrimeSense_sensor.jpg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2444" t="21333" r="9333" b="11111"/>
          <a:stretch>
            <a:fillRect/>
          </a:stretch>
        </p:blipFill>
        <p:spPr bwMode="auto">
          <a:xfrm>
            <a:off x="4419600" y="4800600"/>
            <a:ext cx="3352800" cy="1447800"/>
          </a:xfrm>
          <a:prstGeom prst="rect">
            <a:avLst/>
          </a:prstGeom>
          <a:noFill/>
        </p:spPr>
      </p:pic>
      <p:pic>
        <p:nvPicPr>
          <p:cNvPr id="27658" name="Picture 10" descr="Mesa Imaging AG, SwissRanger, Time of flight 3D-camera, range finder, distance measurement, 3D-sensor, 3D-measurement, phase measurement, depth measurement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934200" y="3505200"/>
            <a:ext cx="1371600" cy="13716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I/O Devices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Somewhat limited...</a:t>
            </a:r>
          </a:p>
          <a:p>
            <a:endParaRPr lang="en-US" dirty="0" smtClean="0"/>
          </a:p>
          <a:p>
            <a:r>
              <a:rPr lang="en-US" dirty="0" err="1" smtClean="0"/>
              <a:t>EtherCAT</a:t>
            </a:r>
            <a:r>
              <a:rPr lang="en-US" dirty="0" smtClean="0"/>
              <a:t> supported</a:t>
            </a:r>
          </a:p>
          <a:p>
            <a:pPr lvl="1"/>
            <a:r>
              <a:rPr lang="en-US" dirty="0" smtClean="0"/>
              <a:t>WAGO modules: DI/O, AI/O, etc.</a:t>
            </a:r>
          </a:p>
          <a:p>
            <a:pPr lvl="1"/>
            <a:r>
              <a:rPr lang="en-US" dirty="0" err="1" smtClean="0"/>
              <a:t>Robotiq</a:t>
            </a:r>
            <a:r>
              <a:rPr lang="en-US" dirty="0" smtClean="0"/>
              <a:t> gripper</a:t>
            </a:r>
          </a:p>
          <a:p>
            <a:endParaRPr lang="en-US" dirty="0" smtClean="0"/>
          </a:p>
          <a:p>
            <a:r>
              <a:rPr lang="en-US" dirty="0" smtClean="0"/>
              <a:t>Robot-connected I/O </a:t>
            </a:r>
            <a:r>
              <a:rPr lang="en-US" b="1" dirty="0" smtClean="0">
                <a:solidFill>
                  <a:srgbClr val="FFC000"/>
                </a:solidFill>
              </a:rPr>
              <a:t>not supported</a:t>
            </a:r>
            <a:r>
              <a:rPr lang="en-US" dirty="0" smtClean="0"/>
              <a:t> (yet)</a:t>
            </a:r>
          </a:p>
          <a:p>
            <a:pPr>
              <a:buNone/>
            </a:pP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May 2014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Managed by: Southwest Research Institute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25602" name="Picture 2" descr="http://robotiq.com/images/slider-industrial-parallel-robot-gripper.jpg"/>
          <p:cNvPicPr>
            <a:picLocks noChangeAspect="1" noChangeArrowheads="1"/>
          </p:cNvPicPr>
          <p:nvPr/>
        </p:nvPicPr>
        <p:blipFill>
          <a:blip r:embed="rId2" cstate="print"/>
          <a:srcRect l="16321" r="11852"/>
          <a:stretch>
            <a:fillRect/>
          </a:stretch>
        </p:blipFill>
        <p:spPr bwMode="auto">
          <a:xfrm>
            <a:off x="6781800" y="3124200"/>
            <a:ext cx="1447800" cy="1512951"/>
          </a:xfrm>
          <a:prstGeom prst="rect">
            <a:avLst/>
          </a:prstGeom>
          <a:noFill/>
        </p:spPr>
      </p:pic>
      <p:pic>
        <p:nvPicPr>
          <p:cNvPr id="25605" name="Picture 5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rot="1198921">
            <a:off x="4907527" y="839639"/>
            <a:ext cx="2667000" cy="243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Tool Interface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ROS / </a:t>
            </a:r>
            <a:r>
              <a:rPr lang="en-US" dirty="0" err="1" smtClean="0"/>
              <a:t>MTConnect</a:t>
            </a:r>
            <a:r>
              <a:rPr lang="en-US" dirty="0" smtClean="0"/>
              <a:t> bridge</a:t>
            </a:r>
          </a:p>
          <a:p>
            <a:pPr lvl="1"/>
            <a:r>
              <a:rPr lang="en-US" dirty="0" smtClean="0"/>
              <a:t>communication and data-transfer</a:t>
            </a:r>
          </a:p>
          <a:p>
            <a:pPr lvl="1"/>
            <a:r>
              <a:rPr lang="en-US" dirty="0" smtClean="0"/>
              <a:t>synchronize robot tending with CNC operation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May 2014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Managed by: Southwest Research Institute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2895600"/>
            <a:ext cx="2215091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557" name="Picture 5" descr="http://upload.wikimedia.org/wikipedia/en/0/01/MTConnect_Logo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76400" y="5105400"/>
            <a:ext cx="2209800" cy="618744"/>
          </a:xfrm>
          <a:prstGeom prst="rect">
            <a:avLst/>
          </a:prstGeom>
          <a:noFill/>
        </p:spPr>
      </p:pic>
      <p:sp>
        <p:nvSpPr>
          <p:cNvPr id="10" name="TextBox 9"/>
          <p:cNvSpPr txBox="1"/>
          <p:nvPr/>
        </p:nvSpPr>
        <p:spPr>
          <a:xfrm>
            <a:off x="3505200" y="3200400"/>
            <a:ext cx="2209800" cy="1600200"/>
          </a:xfrm>
          <a:prstGeom prst="roundRect">
            <a:avLst/>
          </a:prstGeom>
          <a:solidFill>
            <a:srgbClr val="9DBEE7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lstStyle/>
          <a:p>
            <a:pPr algn="ctr"/>
            <a:r>
              <a:rPr lang="en-US" b="1" dirty="0" err="1" smtClean="0">
                <a:solidFill>
                  <a:schemeClr val="tx1"/>
                </a:solidFill>
              </a:rPr>
              <a:t>MTConnect</a:t>
            </a:r>
            <a:r>
              <a:rPr lang="en-US" b="1" dirty="0" smtClean="0">
                <a:solidFill>
                  <a:schemeClr val="tx1"/>
                </a:solidFill>
              </a:rPr>
              <a:t> / ROS</a:t>
            </a:r>
          </a:p>
          <a:p>
            <a:pPr algn="ctr"/>
            <a:r>
              <a:rPr lang="en-US" b="1" dirty="0" smtClean="0">
                <a:solidFill>
                  <a:schemeClr val="tx1"/>
                </a:solidFill>
              </a:rPr>
              <a:t>Bridge</a:t>
            </a:r>
            <a:endParaRPr lang="en-US" b="1" dirty="0">
              <a:solidFill>
                <a:schemeClr val="tx1"/>
              </a:solidFill>
            </a:endParaRPr>
          </a:p>
        </p:txBody>
      </p:sp>
      <p:pic>
        <p:nvPicPr>
          <p:cNvPr id="11" name="Picture 5" descr="https://twimg0-a.akamaihd.net/profile_images/2185185497/ROS_industrial_Logo_Square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34000" y="5105400"/>
            <a:ext cx="1752600" cy="897331"/>
          </a:xfrm>
          <a:prstGeom prst="rect">
            <a:avLst/>
          </a:prstGeom>
          <a:noFill/>
        </p:spPr>
      </p:pic>
      <p:pic>
        <p:nvPicPr>
          <p:cNvPr id="13" name="Picture 63" descr="roomba"/>
          <p:cNvPicPr>
            <a:picLocks noChangeAspect="1" noChangeArrowheads="1"/>
          </p:cNvPicPr>
          <p:nvPr/>
        </p:nvPicPr>
        <p:blipFill>
          <a:blip r:embed="rId5" cstate="print">
            <a:duotone>
              <a:prstClr val="black"/>
              <a:schemeClr val="tx2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6705600" y="3048000"/>
            <a:ext cx="1905000" cy="18585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9" name="Shape 18"/>
          <p:cNvCxnSpPr>
            <a:endCxn id="23557" idx="1"/>
          </p:cNvCxnSpPr>
          <p:nvPr/>
        </p:nvCxnSpPr>
        <p:spPr>
          <a:xfrm>
            <a:off x="762000" y="4800600"/>
            <a:ext cx="914400" cy="614172"/>
          </a:xfrm>
          <a:prstGeom prst="bentConnector3">
            <a:avLst>
              <a:gd name="adj1" fmla="val -1898"/>
            </a:avLst>
          </a:prstGeom>
          <a:ln w="50800">
            <a:headEnd type="triangle" w="med" len="lg"/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hape 18"/>
          <p:cNvCxnSpPr/>
          <p:nvPr/>
        </p:nvCxnSpPr>
        <p:spPr>
          <a:xfrm rot="5400000" flipH="1" flipV="1">
            <a:off x="3657600" y="4953000"/>
            <a:ext cx="685800" cy="381000"/>
          </a:xfrm>
          <a:prstGeom prst="bentConnector3">
            <a:avLst>
              <a:gd name="adj1" fmla="val -633"/>
            </a:avLst>
          </a:prstGeom>
          <a:ln w="5080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hape 18"/>
          <p:cNvCxnSpPr>
            <a:endCxn id="11" idx="1"/>
          </p:cNvCxnSpPr>
          <p:nvPr/>
        </p:nvCxnSpPr>
        <p:spPr>
          <a:xfrm rot="16200000" flipH="1">
            <a:off x="4804867" y="5024933"/>
            <a:ext cx="753466" cy="304800"/>
          </a:xfrm>
          <a:prstGeom prst="bentConnector2">
            <a:avLst/>
          </a:prstGeom>
          <a:ln w="50800">
            <a:headEnd type="triangle" w="med" len="lg"/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hape 18"/>
          <p:cNvCxnSpPr/>
          <p:nvPr/>
        </p:nvCxnSpPr>
        <p:spPr>
          <a:xfrm rot="5400000" flipH="1" flipV="1">
            <a:off x="6896100" y="4991100"/>
            <a:ext cx="762000" cy="228600"/>
          </a:xfrm>
          <a:prstGeom prst="bentConnector3">
            <a:avLst>
              <a:gd name="adj1" fmla="val -1646"/>
            </a:avLst>
          </a:prstGeom>
          <a:ln w="5080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RIC_Meeting_Template 7 March 13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itle Slide ONLY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RIC_Meeting_Template 7 March 13</Template>
  <TotalTime>0</TotalTime>
  <Words>863</Words>
  <Application>Microsoft Macintosh PowerPoint</Application>
  <PresentationFormat>On-screen Show (4:3)</PresentationFormat>
  <Paragraphs>256</Paragraphs>
  <Slides>27</Slides>
  <Notes>2</Notes>
  <HiddenSlides>0</HiddenSlides>
  <MMClips>2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27</vt:i4>
      </vt:variant>
    </vt:vector>
  </HeadingPairs>
  <TitlesOfParts>
    <vt:vector size="29" baseType="lpstr">
      <vt:lpstr>RIC_Meeting_Template 7 March 13</vt:lpstr>
      <vt:lpstr>Title Slide ONLY</vt:lpstr>
      <vt:lpstr>What Can You Do with ROS-I Today?</vt:lpstr>
      <vt:lpstr>Overview</vt:lpstr>
      <vt:lpstr>Hardware Support</vt:lpstr>
      <vt:lpstr>Industrial Robots</vt:lpstr>
      <vt:lpstr>New Robot Support</vt:lpstr>
      <vt:lpstr>New Robot Support</vt:lpstr>
      <vt:lpstr>Imaging / Perception Sensors</vt:lpstr>
      <vt:lpstr>I/O Devices</vt:lpstr>
      <vt:lpstr>Machine Tool Interface</vt:lpstr>
      <vt:lpstr>What’s Missing...</vt:lpstr>
      <vt:lpstr>Capabilities</vt:lpstr>
      <vt:lpstr>Perception</vt:lpstr>
      <vt:lpstr>Planning</vt:lpstr>
      <vt:lpstr>Offline Development</vt:lpstr>
      <vt:lpstr>Offline Development</vt:lpstr>
      <vt:lpstr>Offline Development</vt:lpstr>
      <vt:lpstr>Online Visualization</vt:lpstr>
      <vt:lpstr>Hardware Independence</vt:lpstr>
      <vt:lpstr>What’s Missing</vt:lpstr>
      <vt:lpstr>Applications</vt:lpstr>
      <vt:lpstr>Unknown Part Stream</vt:lpstr>
      <vt:lpstr>Unstructured Picking</vt:lpstr>
      <vt:lpstr>Mobile Robots</vt:lpstr>
      <vt:lpstr>CAD &amp;PLAN/SCAN &amp; PLAN</vt:lpstr>
      <vt:lpstr>Less-Industrial Applications</vt:lpstr>
      <vt:lpstr>Summary</vt:lpstr>
      <vt:lpstr>Contact Information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2013-03-01T19:37:37Z</dcterms:created>
  <dcterms:modified xsi:type="dcterms:W3CDTF">2014-05-14T20:57:42Z</dcterms:modified>
</cp:coreProperties>
</file>